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58" r:id="rId3"/>
    <p:sldId id="259" r:id="rId4"/>
    <p:sldId id="260" r:id="rId5"/>
    <p:sldId id="261" r:id="rId6"/>
    <p:sldId id="267" r:id="rId7"/>
    <p:sldId id="262" r:id="rId8"/>
    <p:sldId id="268" r:id="rId9"/>
    <p:sldId id="270" r:id="rId10"/>
    <p:sldId id="269" r:id="rId11"/>
    <p:sldId id="263" r:id="rId12"/>
    <p:sldId id="264" r:id="rId13"/>
    <p:sldId id="271" r:id="rId14"/>
    <p:sldId id="265" r:id="rId15"/>
    <p:sldId id="272" r:id="rId16"/>
    <p:sldId id="273" r:id="rId17"/>
    <p:sldId id="266" r:id="rId18"/>
  </p:sldIdLst>
  <p:sldSz cx="9144000" cy="5143500" type="screen16x9"/>
  <p:notesSz cx="6858000" cy="9144000"/>
  <p:embeddedFontLst>
    <p:embeddedFont>
      <p:font typeface="Rubik" panose="020B0604020202020204" charset="-79"/>
      <p:regular r:id="rId20"/>
      <p:bold r:id="rId21"/>
      <p:italic r:id="rId22"/>
      <p:boldItalic r:id="rId23"/>
    </p:embeddedFont>
    <p:embeddedFont>
      <p:font typeface="Rubik Light" panose="020B0604020202020204" charset="-79"/>
      <p:regular r:id="rId24"/>
      <p:bold r:id="rId25"/>
      <p:italic r:id="rId26"/>
      <p:boldItalic r:id="rId27"/>
    </p:embeddedFont>
    <p:embeddedFont>
      <p:font typeface="Rubik Medium" panose="020B0604020202020204" charset="-79"/>
      <p:regular r:id="rId28"/>
      <p:bold r:id="rId29"/>
      <p:italic r:id="rId30"/>
      <p:boldItalic r:id="rId31"/>
    </p:embeddedFont>
    <p:embeddedFont>
      <p:font typeface="Rubik SemiBold" panose="020B0604020202020204" charset="-79"/>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0" roundtripDataSignature="AMtx7mi1nl8uAJepcjcA2CnLI/GAkZtj/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8" d="100"/>
          <a:sy n="88" d="100"/>
        </p:scale>
        <p:origin x="588" y="6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40"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a:extLst>
            <a:ext uri="{FF2B5EF4-FFF2-40B4-BE49-F238E27FC236}">
              <a16:creationId xmlns:a16="http://schemas.microsoft.com/office/drawing/2014/main" id="{14504C17-B28C-8798-0B2E-1E9F6EF110A1}"/>
            </a:ext>
          </a:extLst>
        </p:cNvPr>
        <p:cNvGrpSpPr/>
        <p:nvPr/>
      </p:nvGrpSpPr>
      <p:grpSpPr>
        <a:xfrm>
          <a:off x="0" y="0"/>
          <a:ext cx="0" cy="0"/>
          <a:chOff x="0" y="0"/>
          <a:chExt cx="0" cy="0"/>
        </a:xfrm>
      </p:grpSpPr>
      <p:sp>
        <p:nvSpPr>
          <p:cNvPr id="115" name="Google Shape;115;g23ec2985a68_1_33:notes">
            <a:extLst>
              <a:ext uri="{FF2B5EF4-FFF2-40B4-BE49-F238E27FC236}">
                <a16:creationId xmlns:a16="http://schemas.microsoft.com/office/drawing/2014/main" id="{B0CA68B6-7418-B8B6-CFA6-9B425E7A137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a:extLst>
              <a:ext uri="{FF2B5EF4-FFF2-40B4-BE49-F238E27FC236}">
                <a16:creationId xmlns:a16="http://schemas.microsoft.com/office/drawing/2014/main" id="{0FC4B7AB-CC24-30F0-8376-3B771453566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590395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3ec2985a68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g23ec2985a68_1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3ec2985a68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g23ec2985a68_1_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a:extLst>
            <a:ext uri="{FF2B5EF4-FFF2-40B4-BE49-F238E27FC236}">
              <a16:creationId xmlns:a16="http://schemas.microsoft.com/office/drawing/2014/main" id="{25BDE58F-AC74-D9F7-2130-C725F6A67DD8}"/>
            </a:ext>
          </a:extLst>
        </p:cNvPr>
        <p:cNvGrpSpPr/>
        <p:nvPr/>
      </p:nvGrpSpPr>
      <p:grpSpPr>
        <a:xfrm>
          <a:off x="0" y="0"/>
          <a:ext cx="0" cy="0"/>
          <a:chOff x="0" y="0"/>
          <a:chExt cx="0" cy="0"/>
        </a:xfrm>
      </p:grpSpPr>
      <p:sp>
        <p:nvSpPr>
          <p:cNvPr id="131" name="Google Shape;131;g23ec2985a68_1_49:notes">
            <a:extLst>
              <a:ext uri="{FF2B5EF4-FFF2-40B4-BE49-F238E27FC236}">
                <a16:creationId xmlns:a16="http://schemas.microsoft.com/office/drawing/2014/main" id="{2D83E3E1-8156-76F1-186B-475E0F0FC0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g23ec2985a68_1_49:notes">
            <a:extLst>
              <a:ext uri="{FF2B5EF4-FFF2-40B4-BE49-F238E27FC236}">
                <a16:creationId xmlns:a16="http://schemas.microsoft.com/office/drawing/2014/main" id="{8114DDBB-6EED-C370-1453-96DBC54A391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91229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3ec2985a68_1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3ec2985a68_1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a:extLst>
            <a:ext uri="{FF2B5EF4-FFF2-40B4-BE49-F238E27FC236}">
              <a16:creationId xmlns:a16="http://schemas.microsoft.com/office/drawing/2014/main" id="{3576E476-E87F-6EF9-563B-974728A03705}"/>
            </a:ext>
          </a:extLst>
        </p:cNvPr>
        <p:cNvGrpSpPr/>
        <p:nvPr/>
      </p:nvGrpSpPr>
      <p:grpSpPr>
        <a:xfrm>
          <a:off x="0" y="0"/>
          <a:ext cx="0" cy="0"/>
          <a:chOff x="0" y="0"/>
          <a:chExt cx="0" cy="0"/>
        </a:xfrm>
      </p:grpSpPr>
      <p:sp>
        <p:nvSpPr>
          <p:cNvPr id="139" name="Google Shape;139;g23ec2985a68_1_56:notes">
            <a:extLst>
              <a:ext uri="{FF2B5EF4-FFF2-40B4-BE49-F238E27FC236}">
                <a16:creationId xmlns:a16="http://schemas.microsoft.com/office/drawing/2014/main" id="{F3A260F6-D2B8-EF69-865F-C10F71E8DD7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3ec2985a68_1_56:notes">
            <a:extLst>
              <a:ext uri="{FF2B5EF4-FFF2-40B4-BE49-F238E27FC236}">
                <a16:creationId xmlns:a16="http://schemas.microsoft.com/office/drawing/2014/main" id="{846716C5-C081-3B10-C301-BA458ED0B5B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969744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a:extLst>
            <a:ext uri="{FF2B5EF4-FFF2-40B4-BE49-F238E27FC236}">
              <a16:creationId xmlns:a16="http://schemas.microsoft.com/office/drawing/2014/main" id="{8210192F-0A1A-CB9E-DCED-F42C2AE12CA9}"/>
            </a:ext>
          </a:extLst>
        </p:cNvPr>
        <p:cNvGrpSpPr/>
        <p:nvPr/>
      </p:nvGrpSpPr>
      <p:grpSpPr>
        <a:xfrm>
          <a:off x="0" y="0"/>
          <a:ext cx="0" cy="0"/>
          <a:chOff x="0" y="0"/>
          <a:chExt cx="0" cy="0"/>
        </a:xfrm>
      </p:grpSpPr>
      <p:sp>
        <p:nvSpPr>
          <p:cNvPr id="139" name="Google Shape;139;g23ec2985a68_1_56:notes">
            <a:extLst>
              <a:ext uri="{FF2B5EF4-FFF2-40B4-BE49-F238E27FC236}">
                <a16:creationId xmlns:a16="http://schemas.microsoft.com/office/drawing/2014/main" id="{DB0F5B8A-56FF-84B8-E2C7-18298A59B5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3ec2985a68_1_56:notes">
            <a:extLst>
              <a:ext uri="{FF2B5EF4-FFF2-40B4-BE49-F238E27FC236}">
                <a16:creationId xmlns:a16="http://schemas.microsoft.com/office/drawing/2014/main" id="{90A374FB-4124-2379-9D91-7DE4755375C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293056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65ee868302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 name="Google Shape;88;g265ee868302_0_1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65ee868302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g265ee868302_0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a:extLst>
            <a:ext uri="{FF2B5EF4-FFF2-40B4-BE49-F238E27FC236}">
              <a16:creationId xmlns:a16="http://schemas.microsoft.com/office/drawing/2014/main" id="{36B64F2B-9769-ED51-B7EF-4D4BB805A1B0}"/>
            </a:ext>
          </a:extLst>
        </p:cNvPr>
        <p:cNvGrpSpPr/>
        <p:nvPr/>
      </p:nvGrpSpPr>
      <p:grpSpPr>
        <a:xfrm>
          <a:off x="0" y="0"/>
          <a:ext cx="0" cy="0"/>
          <a:chOff x="0" y="0"/>
          <a:chExt cx="0" cy="0"/>
        </a:xfrm>
      </p:grpSpPr>
      <p:sp>
        <p:nvSpPr>
          <p:cNvPr id="106" name="Google Shape;106;g265ee868302_0_99:notes">
            <a:extLst>
              <a:ext uri="{FF2B5EF4-FFF2-40B4-BE49-F238E27FC236}">
                <a16:creationId xmlns:a16="http://schemas.microsoft.com/office/drawing/2014/main" id="{AB3F32B6-51F3-E189-F257-45309CE254B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g265ee868302_0_99:notes">
            <a:extLst>
              <a:ext uri="{FF2B5EF4-FFF2-40B4-BE49-F238E27FC236}">
                <a16:creationId xmlns:a16="http://schemas.microsoft.com/office/drawing/2014/main" id="{4F2379B0-7666-E962-8720-088E54A8391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23972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3ec2985a68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a:extLst>
            <a:ext uri="{FF2B5EF4-FFF2-40B4-BE49-F238E27FC236}">
              <a16:creationId xmlns:a16="http://schemas.microsoft.com/office/drawing/2014/main" id="{D9671DD7-603E-6AA1-84C9-0E26BABC7443}"/>
            </a:ext>
          </a:extLst>
        </p:cNvPr>
        <p:cNvGrpSpPr/>
        <p:nvPr/>
      </p:nvGrpSpPr>
      <p:grpSpPr>
        <a:xfrm>
          <a:off x="0" y="0"/>
          <a:ext cx="0" cy="0"/>
          <a:chOff x="0" y="0"/>
          <a:chExt cx="0" cy="0"/>
        </a:xfrm>
      </p:grpSpPr>
      <p:sp>
        <p:nvSpPr>
          <p:cNvPr id="115" name="Google Shape;115;g23ec2985a68_1_33:notes">
            <a:extLst>
              <a:ext uri="{FF2B5EF4-FFF2-40B4-BE49-F238E27FC236}">
                <a16:creationId xmlns:a16="http://schemas.microsoft.com/office/drawing/2014/main" id="{5BA1FE63-AA84-DF1D-2E6F-85EDC5AEA1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a:extLst>
              <a:ext uri="{FF2B5EF4-FFF2-40B4-BE49-F238E27FC236}">
                <a16:creationId xmlns:a16="http://schemas.microsoft.com/office/drawing/2014/main" id="{EC0A747E-12FC-CD1A-EDB2-3D3F621B4EB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34239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a:extLst>
            <a:ext uri="{FF2B5EF4-FFF2-40B4-BE49-F238E27FC236}">
              <a16:creationId xmlns:a16="http://schemas.microsoft.com/office/drawing/2014/main" id="{C3FF3526-1D41-9239-9C60-31DA1C14CDDE}"/>
            </a:ext>
          </a:extLst>
        </p:cNvPr>
        <p:cNvGrpSpPr/>
        <p:nvPr/>
      </p:nvGrpSpPr>
      <p:grpSpPr>
        <a:xfrm>
          <a:off x="0" y="0"/>
          <a:ext cx="0" cy="0"/>
          <a:chOff x="0" y="0"/>
          <a:chExt cx="0" cy="0"/>
        </a:xfrm>
      </p:grpSpPr>
      <p:sp>
        <p:nvSpPr>
          <p:cNvPr id="115" name="Google Shape;115;g23ec2985a68_1_33:notes">
            <a:extLst>
              <a:ext uri="{FF2B5EF4-FFF2-40B4-BE49-F238E27FC236}">
                <a16:creationId xmlns:a16="http://schemas.microsoft.com/office/drawing/2014/main" id="{562FE556-24AD-9311-C9EE-EAB5123C3D8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a:extLst>
              <a:ext uri="{FF2B5EF4-FFF2-40B4-BE49-F238E27FC236}">
                <a16:creationId xmlns:a16="http://schemas.microsoft.com/office/drawing/2014/main" id="{5960FF2C-CCF1-3BCE-F70B-C76E2322720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626525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20"/>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0"/>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7" name="Google Shape;17;p1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8" name="Google Shape;1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1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1" name="Google Shape;21;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1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5" name="Google Shape;25;p1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1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1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17"/>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1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1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1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3.jp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2.jpeg"/><Relationship Id="rId5" Type="http://schemas.openxmlformats.org/officeDocument/2006/relationships/hyperlink" Target="https://lookerstudio.google.com/u/1/reporting/0a56b0e4-357a-4c93-afe0-a157d013c94f/page/tEnnC/edit" TargetMode="Externa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youtu.be/3BwvdglEy08?si=j75tKxe2U_YeH3M_" TargetMode="Externa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hyperlink" Target="https://github.com/titanaura4/Big-Data-Analyst_Kimia-Farma" TargetMode="Externa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53"/>
        <p:cNvGrpSpPr/>
        <p:nvPr/>
      </p:nvGrpSpPr>
      <p:grpSpPr>
        <a:xfrm>
          <a:off x="0" y="0"/>
          <a:ext cx="0" cy="0"/>
          <a:chOff x="0" y="0"/>
          <a:chExt cx="0" cy="0"/>
        </a:xfrm>
      </p:grpSpPr>
      <p:pic>
        <p:nvPicPr>
          <p:cNvPr id="54" name="Google Shape;54;p1"/>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55" name="Google Shape;55;p1"/>
          <p:cNvPicPr preferRelativeResize="0"/>
          <p:nvPr/>
        </p:nvPicPr>
        <p:blipFill rotWithShape="1">
          <a:blip r:embed="rId4">
            <a:alphaModFix/>
          </a:blip>
          <a:srcRect/>
          <a:stretch/>
        </p:blipFill>
        <p:spPr>
          <a:xfrm>
            <a:off x="349800" y="186500"/>
            <a:ext cx="1399901" cy="541300"/>
          </a:xfrm>
          <a:prstGeom prst="rect">
            <a:avLst/>
          </a:prstGeom>
          <a:noFill/>
          <a:ln>
            <a:noFill/>
          </a:ln>
        </p:spPr>
      </p:pic>
      <p:sp>
        <p:nvSpPr>
          <p:cNvPr id="56" name="Google Shape;56;p1"/>
          <p:cNvSpPr txBox="1"/>
          <p:nvPr/>
        </p:nvSpPr>
        <p:spPr>
          <a:xfrm>
            <a:off x="438796" y="983823"/>
            <a:ext cx="6376386" cy="2262127"/>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 sz="4500" b="1" i="0" u="none" strike="noStrike" cap="none" dirty="0">
                <a:solidFill>
                  <a:schemeClr val="lt1"/>
                </a:solidFill>
                <a:latin typeface="Rubik"/>
                <a:ea typeface="Rubik"/>
                <a:cs typeface="Rubik"/>
                <a:sym typeface="Rubik"/>
              </a:rPr>
              <a:t>Analisis Kinerja Bisnis Kimia Farma Tahun 2020-2023</a:t>
            </a:r>
            <a:endParaRPr sz="2000" b="0" i="0" u="none" strike="noStrike" cap="none" dirty="0">
              <a:solidFill>
                <a:schemeClr val="lt1"/>
              </a:solidFill>
              <a:latin typeface="Rubik"/>
              <a:ea typeface="Rubik"/>
              <a:cs typeface="Rubik"/>
              <a:sym typeface="Rubik"/>
            </a:endParaRPr>
          </a:p>
        </p:txBody>
      </p:sp>
      <p:sp>
        <p:nvSpPr>
          <p:cNvPr id="57" name="Google Shape;57;p1"/>
          <p:cNvSpPr txBox="1"/>
          <p:nvPr/>
        </p:nvSpPr>
        <p:spPr>
          <a:xfrm>
            <a:off x="517900" y="3130300"/>
            <a:ext cx="7289100" cy="5694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 sz="2500">
                <a:solidFill>
                  <a:schemeClr val="lt1"/>
                </a:solidFill>
                <a:latin typeface="Rubik SemiBold"/>
                <a:ea typeface="Rubik SemiBold"/>
                <a:cs typeface="Rubik SemiBold"/>
                <a:sym typeface="Rubik SemiBold"/>
              </a:rPr>
              <a:t>Kimia Farma </a:t>
            </a:r>
            <a:r>
              <a:rPr lang="en" sz="2500" b="0" i="0" u="none" strike="noStrike" cap="none">
                <a:solidFill>
                  <a:schemeClr val="lt1"/>
                </a:solidFill>
                <a:latin typeface="Rubik SemiBold"/>
                <a:ea typeface="Rubik SemiBold"/>
                <a:cs typeface="Rubik SemiBold"/>
                <a:sym typeface="Rubik SemiBold"/>
              </a:rPr>
              <a:t>- </a:t>
            </a:r>
            <a:r>
              <a:rPr lang="en" sz="2500">
                <a:solidFill>
                  <a:schemeClr val="lt1"/>
                </a:solidFill>
                <a:latin typeface="Rubik SemiBold"/>
                <a:ea typeface="Rubik SemiBold"/>
                <a:cs typeface="Rubik SemiBold"/>
                <a:sym typeface="Rubik SemiBold"/>
              </a:rPr>
              <a:t>Big Data Analytics</a:t>
            </a:r>
            <a:endParaRPr sz="2500" b="0" i="0" u="none" strike="noStrike" cap="none">
              <a:solidFill>
                <a:schemeClr val="lt1"/>
              </a:solidFill>
              <a:latin typeface="Rubik SemiBold"/>
              <a:ea typeface="Rubik SemiBold"/>
              <a:cs typeface="Rubik SemiBold"/>
              <a:sym typeface="Rubik SemiBold"/>
            </a:endParaRPr>
          </a:p>
        </p:txBody>
      </p:sp>
      <p:sp>
        <p:nvSpPr>
          <p:cNvPr id="58" name="Google Shape;58;p1"/>
          <p:cNvSpPr/>
          <p:nvPr/>
        </p:nvSpPr>
        <p:spPr>
          <a:xfrm>
            <a:off x="6757125" y="-621925"/>
            <a:ext cx="3135000" cy="30510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1"/>
          <p:cNvSpPr txBox="1"/>
          <p:nvPr/>
        </p:nvSpPr>
        <p:spPr>
          <a:xfrm>
            <a:off x="1769125" y="172450"/>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Rubik SemiBold"/>
                <a:ea typeface="Rubik SemiBold"/>
                <a:cs typeface="Rubik SemiBold"/>
                <a:sym typeface="Rubik SemiBold"/>
              </a:rPr>
              <a:t>X</a:t>
            </a:r>
            <a:endParaRPr sz="3000" b="0" i="0" u="none" strike="noStrike" cap="none">
              <a:solidFill>
                <a:schemeClr val="lt1"/>
              </a:solidFill>
              <a:latin typeface="Rubik SemiBold"/>
              <a:ea typeface="Rubik SemiBold"/>
              <a:cs typeface="Rubik SemiBold"/>
              <a:sym typeface="Rubik SemiBold"/>
            </a:endParaRPr>
          </a:p>
        </p:txBody>
      </p:sp>
      <p:sp>
        <p:nvSpPr>
          <p:cNvPr id="60" name="Google Shape;60;p1"/>
          <p:cNvSpPr txBox="1"/>
          <p:nvPr/>
        </p:nvSpPr>
        <p:spPr>
          <a:xfrm>
            <a:off x="517900" y="3699700"/>
            <a:ext cx="4392000" cy="800189"/>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chemeClr val="lt1"/>
                </a:solidFill>
                <a:latin typeface="Rubik Light"/>
                <a:ea typeface="Rubik Light"/>
                <a:cs typeface="Rubik Light"/>
                <a:sym typeface="Rubik Light"/>
              </a:rPr>
              <a:t>Presented by:</a:t>
            </a:r>
          </a:p>
          <a:p>
            <a:pPr marL="0" marR="0" lvl="0" indent="0" algn="l" rtl="0">
              <a:lnSpc>
                <a:spcPct val="100000"/>
              </a:lnSpc>
              <a:spcBef>
                <a:spcPts val="0"/>
              </a:spcBef>
              <a:spcAft>
                <a:spcPts val="0"/>
              </a:spcAft>
              <a:buClr>
                <a:srgbClr val="000000"/>
              </a:buClr>
              <a:buSzPts val="2000"/>
              <a:buFont typeface="Arial"/>
              <a:buNone/>
            </a:pPr>
            <a:r>
              <a:rPr lang="en" sz="2000" dirty="0">
                <a:solidFill>
                  <a:schemeClr val="lt1"/>
                </a:solidFill>
                <a:latin typeface="Rubik Light"/>
                <a:ea typeface="Rubik Light"/>
                <a:cs typeface="Rubik Light"/>
                <a:sym typeface="Rubik Light"/>
              </a:rPr>
              <a:t>Tita Naura Fitriannisa</a:t>
            </a:r>
            <a:endParaRPr sz="2000" b="0" i="0" u="none" strike="noStrike" cap="none" dirty="0">
              <a:solidFill>
                <a:schemeClr val="lt1"/>
              </a:solidFill>
              <a:latin typeface="Rubik Light"/>
              <a:ea typeface="Rubik Light"/>
              <a:cs typeface="Rubik Light"/>
              <a:sym typeface="Rubik Light"/>
            </a:endParaRPr>
          </a:p>
        </p:txBody>
      </p:sp>
      <p:pic>
        <p:nvPicPr>
          <p:cNvPr id="61" name="Google Shape;61;p1"/>
          <p:cNvPicPr preferRelativeResize="0"/>
          <p:nvPr/>
        </p:nvPicPr>
        <p:blipFill>
          <a:blip r:embed="rId5">
            <a:alphaModFix/>
          </a:blip>
          <a:stretch>
            <a:fillRect/>
          </a:stretch>
        </p:blipFill>
        <p:spPr>
          <a:xfrm>
            <a:off x="2350825" y="133900"/>
            <a:ext cx="1581660" cy="569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a:extLst>
            <a:ext uri="{FF2B5EF4-FFF2-40B4-BE49-F238E27FC236}">
              <a16:creationId xmlns:a16="http://schemas.microsoft.com/office/drawing/2014/main" id="{F4C86799-F3F1-0944-FE56-1BEE70F19EF2}"/>
            </a:ext>
          </a:extLst>
        </p:cNvPr>
        <p:cNvGrpSpPr/>
        <p:nvPr/>
      </p:nvGrpSpPr>
      <p:grpSpPr>
        <a:xfrm>
          <a:off x="0" y="0"/>
          <a:ext cx="0" cy="0"/>
          <a:chOff x="0" y="0"/>
          <a:chExt cx="0" cy="0"/>
        </a:xfrm>
      </p:grpSpPr>
      <p:pic>
        <p:nvPicPr>
          <p:cNvPr id="118" name="Google Shape;118;g23ec2985a68_1_33">
            <a:extLst>
              <a:ext uri="{FF2B5EF4-FFF2-40B4-BE49-F238E27FC236}">
                <a16:creationId xmlns:a16="http://schemas.microsoft.com/office/drawing/2014/main" id="{EE626D19-9A60-F389-FDBE-E38146EF8959}"/>
              </a:ext>
            </a:extLst>
          </p:cNvPr>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9" name="Google Shape;119;g23ec2985a68_1_33">
            <a:extLst>
              <a:ext uri="{FF2B5EF4-FFF2-40B4-BE49-F238E27FC236}">
                <a16:creationId xmlns:a16="http://schemas.microsoft.com/office/drawing/2014/main" id="{7CC79443-A5D3-E39E-F9A0-1A4C189E908E}"/>
              </a:ext>
            </a:extLst>
          </p:cNvPr>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a:extLst>
              <a:ext uri="{FF2B5EF4-FFF2-40B4-BE49-F238E27FC236}">
                <a16:creationId xmlns:a16="http://schemas.microsoft.com/office/drawing/2014/main" id="{C8AA46DD-E912-98D8-BF70-FC374C6C0191}"/>
              </a:ext>
            </a:extLst>
          </p:cNvPr>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a:pPr>
            <a:r>
              <a:rPr lang="en" sz="2700" b="1" dirty="0">
                <a:latin typeface="Rubik"/>
                <a:ea typeface="Rubik"/>
                <a:cs typeface="Rubik"/>
                <a:sym typeface="Rubik"/>
              </a:rPr>
              <a:t>Importing Dataset to BigQuery</a:t>
            </a:r>
            <a:endParaRPr sz="2700" b="1" i="0" u="none" strike="noStrike" cap="none" dirty="0">
              <a:solidFill>
                <a:srgbClr val="000000"/>
              </a:solidFill>
              <a:latin typeface="Rubik"/>
              <a:ea typeface="Rubik"/>
              <a:cs typeface="Rubik"/>
              <a:sym typeface="Rubik"/>
            </a:endParaRPr>
          </a:p>
        </p:txBody>
      </p:sp>
      <p:sp>
        <p:nvSpPr>
          <p:cNvPr id="10" name="Google Shape;120;g23ec2985a68_1_33">
            <a:extLst>
              <a:ext uri="{FF2B5EF4-FFF2-40B4-BE49-F238E27FC236}">
                <a16:creationId xmlns:a16="http://schemas.microsoft.com/office/drawing/2014/main" id="{D68B7021-109B-E49A-E1A4-6B44FB22BB1B}"/>
              </a:ext>
            </a:extLst>
          </p:cNvPr>
          <p:cNvSpPr txBox="1"/>
          <p:nvPr/>
        </p:nvSpPr>
        <p:spPr>
          <a:xfrm>
            <a:off x="553217" y="2357023"/>
            <a:ext cx="2654440" cy="830966"/>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57150" marR="0" lvl="0" algn="just" rtl="0">
              <a:lnSpc>
                <a:spcPct val="100000"/>
              </a:lnSpc>
              <a:spcBef>
                <a:spcPts val="0"/>
              </a:spcBef>
              <a:spcAft>
                <a:spcPts val="0"/>
              </a:spcAft>
              <a:buClr>
                <a:srgbClr val="000000"/>
              </a:buClr>
              <a:buSzPts val="2700"/>
            </a:pPr>
            <a:r>
              <a:rPr lang="en-US" dirty="0">
                <a:latin typeface="Rubik"/>
                <a:ea typeface="Rubik"/>
                <a:cs typeface="Rubik"/>
                <a:sym typeface="Rubik"/>
              </a:rPr>
              <a:t>7. </a:t>
            </a:r>
            <a:r>
              <a:rPr lang="en-US" dirty="0" err="1">
                <a:latin typeface="Rubik"/>
                <a:ea typeface="Rubik"/>
                <a:cs typeface="Rubik"/>
                <a:sym typeface="Rubik"/>
              </a:rPr>
              <a:t>Ulangi</a:t>
            </a:r>
            <a:r>
              <a:rPr lang="en-US" dirty="0">
                <a:latin typeface="Rubik"/>
                <a:ea typeface="Rubik"/>
                <a:cs typeface="Rubik"/>
                <a:sym typeface="Rubik"/>
              </a:rPr>
              <a:t> proses </a:t>
            </a:r>
            <a:r>
              <a:rPr lang="en-US" dirty="0" err="1">
                <a:latin typeface="Rubik"/>
                <a:ea typeface="Rubik"/>
                <a:cs typeface="Rubik"/>
                <a:sym typeface="Rubik"/>
              </a:rPr>
              <a:t>tersebut</a:t>
            </a:r>
            <a:r>
              <a:rPr lang="en-US" dirty="0">
                <a:latin typeface="Rubik"/>
                <a:ea typeface="Rubik"/>
                <a:cs typeface="Rubik"/>
                <a:sym typeface="Rubik"/>
              </a:rPr>
              <a:t> </a:t>
            </a:r>
            <a:r>
              <a:rPr lang="en-US" dirty="0" err="1">
                <a:latin typeface="Rubik"/>
                <a:ea typeface="Rubik"/>
                <a:cs typeface="Rubik"/>
                <a:sym typeface="Rubik"/>
              </a:rPr>
              <a:t>hingga</a:t>
            </a:r>
            <a:r>
              <a:rPr lang="en-US" dirty="0">
                <a:latin typeface="Rubik"/>
                <a:ea typeface="Rubik"/>
                <a:cs typeface="Rubik"/>
                <a:sym typeface="Rubik"/>
              </a:rPr>
              <a:t> </a:t>
            </a:r>
            <a:r>
              <a:rPr lang="en-US" dirty="0" err="1">
                <a:latin typeface="Rubik"/>
                <a:ea typeface="Rubik"/>
                <a:cs typeface="Rubik"/>
                <a:sym typeface="Rubik"/>
              </a:rPr>
              <a:t>keseluruhan</a:t>
            </a:r>
            <a:r>
              <a:rPr lang="en-US" dirty="0">
                <a:latin typeface="Rubik"/>
                <a:ea typeface="Rubik"/>
                <a:cs typeface="Rubik"/>
                <a:sym typeface="Rubik"/>
              </a:rPr>
              <a:t> Dataset </a:t>
            </a:r>
            <a:r>
              <a:rPr lang="en-US" dirty="0" err="1">
                <a:latin typeface="Rubik"/>
                <a:ea typeface="Rubik"/>
                <a:cs typeface="Rubik"/>
                <a:sym typeface="Rubik"/>
              </a:rPr>
              <a:t>terimpor</a:t>
            </a:r>
            <a:r>
              <a:rPr lang="en-US" dirty="0">
                <a:latin typeface="Rubik"/>
                <a:ea typeface="Rubik"/>
                <a:cs typeface="Rubik"/>
                <a:sym typeface="Rubik"/>
              </a:rPr>
              <a:t>.</a:t>
            </a:r>
          </a:p>
        </p:txBody>
      </p:sp>
      <p:pic>
        <p:nvPicPr>
          <p:cNvPr id="6" name="Picture 5">
            <a:extLst>
              <a:ext uri="{FF2B5EF4-FFF2-40B4-BE49-F238E27FC236}">
                <a16:creationId xmlns:a16="http://schemas.microsoft.com/office/drawing/2014/main" id="{7EAB5315-E2A3-4FC2-757E-252AFEBC20E2}"/>
              </a:ext>
            </a:extLst>
          </p:cNvPr>
          <p:cNvPicPr>
            <a:picLocks noChangeAspect="1"/>
          </p:cNvPicPr>
          <p:nvPr/>
        </p:nvPicPr>
        <p:blipFill>
          <a:blip r:embed="rId5"/>
          <a:srcRect t="648"/>
          <a:stretch/>
        </p:blipFill>
        <p:spPr>
          <a:xfrm>
            <a:off x="3501914" y="1553306"/>
            <a:ext cx="4994765" cy="2438400"/>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D359715D-9054-EF07-1875-1D5C4AB7D00E}"/>
              </a:ext>
            </a:extLst>
          </p:cNvPr>
          <p:cNvPicPr>
            <a:picLocks noChangeAspect="1"/>
          </p:cNvPicPr>
          <p:nvPr/>
        </p:nvPicPr>
        <p:blipFill>
          <a:blip r:embed="rId6"/>
          <a:srcRect l="7144" t="2954"/>
          <a:stretch/>
        </p:blipFill>
        <p:spPr>
          <a:xfrm>
            <a:off x="5726953" y="2444401"/>
            <a:ext cx="1755161" cy="1167322"/>
          </a:xfrm>
          <a:prstGeom prst="rect">
            <a:avLst/>
          </a:prstGeom>
          <a:ln>
            <a:noFill/>
          </a:ln>
          <a:effectLst>
            <a:outerShdw blurRad="292100" dist="139700" dir="2700000" algn="tl" rotWithShape="0">
              <a:srgbClr val="333333">
                <a:alpha val="65000"/>
              </a:srgbClr>
            </a:outerShdw>
          </a:effectLst>
        </p:spPr>
      </p:pic>
      <p:sp>
        <p:nvSpPr>
          <p:cNvPr id="9" name="Rectangle 8">
            <a:extLst>
              <a:ext uri="{FF2B5EF4-FFF2-40B4-BE49-F238E27FC236}">
                <a16:creationId xmlns:a16="http://schemas.microsoft.com/office/drawing/2014/main" id="{028BAAA7-EDBC-3E40-0183-E7B3C979EC65}"/>
              </a:ext>
            </a:extLst>
          </p:cNvPr>
          <p:cNvSpPr/>
          <p:nvPr/>
        </p:nvSpPr>
        <p:spPr>
          <a:xfrm>
            <a:off x="3839029" y="3187989"/>
            <a:ext cx="979714" cy="672811"/>
          </a:xfrm>
          <a:prstGeom prst="rect">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D"/>
          </a:p>
        </p:txBody>
      </p:sp>
      <p:cxnSp>
        <p:nvCxnSpPr>
          <p:cNvPr id="14" name="Straight Arrow Connector 13">
            <a:extLst>
              <a:ext uri="{FF2B5EF4-FFF2-40B4-BE49-F238E27FC236}">
                <a16:creationId xmlns:a16="http://schemas.microsoft.com/office/drawing/2014/main" id="{B73EB51A-2574-ADEC-C565-17DF46B77B02}"/>
              </a:ext>
            </a:extLst>
          </p:cNvPr>
          <p:cNvCxnSpPr>
            <a:cxnSpLocks/>
          </p:cNvCxnSpPr>
          <p:nvPr/>
        </p:nvCxnSpPr>
        <p:spPr>
          <a:xfrm flipV="1">
            <a:off x="4935925" y="3018971"/>
            <a:ext cx="673846" cy="399143"/>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664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g23ec2985a68_1_42"/>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27" name="Google Shape;127;g23ec2985a68_1_42"/>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8" name="Google Shape;128;g23ec2985a68_1_42"/>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2"/>
            </a:pPr>
            <a:r>
              <a:rPr lang="en" sz="2700" b="1">
                <a:latin typeface="Rubik"/>
                <a:ea typeface="Rubik"/>
                <a:cs typeface="Rubik"/>
                <a:sym typeface="Rubik"/>
              </a:rPr>
              <a:t>Tabel Analisa</a:t>
            </a:r>
            <a:endParaRPr sz="2700" b="1" i="0" u="none" strike="noStrike" cap="none">
              <a:solidFill>
                <a:srgbClr val="000000"/>
              </a:solidFill>
              <a:latin typeface="Rubik"/>
              <a:ea typeface="Rubik"/>
              <a:cs typeface="Rubik"/>
              <a:sym typeface="Rubik"/>
            </a:endParaRPr>
          </a:p>
        </p:txBody>
      </p:sp>
      <p:sp>
        <p:nvSpPr>
          <p:cNvPr id="129" name="Google Shape;129;g23ec2985a68_1_42"/>
          <p:cNvSpPr txBox="1"/>
          <p:nvPr/>
        </p:nvSpPr>
        <p:spPr>
          <a:xfrm>
            <a:off x="340500" y="1335962"/>
            <a:ext cx="3846871" cy="1015632"/>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lvl="0" indent="0" algn="just" rtl="0">
              <a:lnSpc>
                <a:spcPct val="150000"/>
              </a:lnSpc>
              <a:spcBef>
                <a:spcPts val="0"/>
              </a:spcBef>
              <a:spcAft>
                <a:spcPts val="0"/>
              </a:spcAft>
              <a:buClr>
                <a:schemeClr val="dk1"/>
              </a:buClr>
              <a:buSzPts val="1400"/>
              <a:buFont typeface="Arial"/>
              <a:buNone/>
            </a:pPr>
            <a:r>
              <a:rPr lang="en" sz="1200" dirty="0">
                <a:solidFill>
                  <a:schemeClr val="dk1"/>
                </a:solidFill>
                <a:latin typeface="Rubik"/>
                <a:ea typeface="Rubik"/>
                <a:cs typeface="Rubik"/>
                <a:sym typeface="Rubik"/>
              </a:rPr>
              <a:t>Pada pembuatan tabel analisa ini, saya menggunakan query</a:t>
            </a:r>
            <a:r>
              <a:rPr lang="en" sz="1200" b="1" dirty="0">
                <a:solidFill>
                  <a:schemeClr val="dk1"/>
                </a:solidFill>
                <a:latin typeface="Rubik"/>
                <a:ea typeface="Rubik"/>
                <a:cs typeface="Rubik"/>
                <a:sym typeface="Rubik"/>
              </a:rPr>
              <a:t> CREATE TABLE </a:t>
            </a:r>
            <a:r>
              <a:rPr lang="en" sz="1200" dirty="0">
                <a:solidFill>
                  <a:schemeClr val="dk1"/>
                </a:solidFill>
                <a:latin typeface="Rubik"/>
                <a:ea typeface="Rubik"/>
                <a:cs typeface="Rubik"/>
                <a:sym typeface="Rubik"/>
              </a:rPr>
              <a:t>untuk membuat tabel baru dengan nama kf_tabel_analisa.  </a:t>
            </a:r>
            <a:endParaRPr sz="1200" dirty="0">
              <a:latin typeface="Rubik"/>
              <a:ea typeface="Rubik"/>
              <a:cs typeface="Rubik"/>
              <a:sym typeface="Rubik"/>
            </a:endParaRPr>
          </a:p>
        </p:txBody>
      </p:sp>
      <p:pic>
        <p:nvPicPr>
          <p:cNvPr id="3" name="Picture 2">
            <a:extLst>
              <a:ext uri="{FF2B5EF4-FFF2-40B4-BE49-F238E27FC236}">
                <a16:creationId xmlns:a16="http://schemas.microsoft.com/office/drawing/2014/main" id="{6E9E1CED-F682-F158-21FE-B17465F95982}"/>
              </a:ext>
            </a:extLst>
          </p:cNvPr>
          <p:cNvPicPr>
            <a:picLocks noChangeAspect="1"/>
          </p:cNvPicPr>
          <p:nvPr/>
        </p:nvPicPr>
        <p:blipFill>
          <a:blip r:embed="rId5"/>
          <a:stretch>
            <a:fillRect/>
          </a:stretch>
        </p:blipFill>
        <p:spPr>
          <a:xfrm>
            <a:off x="4595738" y="1271417"/>
            <a:ext cx="3711132" cy="2619828"/>
          </a:xfrm>
          <a:prstGeom prst="rect">
            <a:avLst/>
          </a:prstGeom>
          <a:ln>
            <a:noFill/>
          </a:ln>
          <a:effectLst>
            <a:outerShdw blurRad="292100" dist="139700" dir="2700000" algn="tl" rotWithShape="0">
              <a:srgbClr val="333333">
                <a:alpha val="65000"/>
              </a:srgbClr>
            </a:outerShdw>
          </a:effectLst>
        </p:spPr>
      </p:pic>
      <p:sp>
        <p:nvSpPr>
          <p:cNvPr id="4" name="Google Shape;129;g23ec2985a68_1_42">
            <a:extLst>
              <a:ext uri="{FF2B5EF4-FFF2-40B4-BE49-F238E27FC236}">
                <a16:creationId xmlns:a16="http://schemas.microsoft.com/office/drawing/2014/main" id="{D1DDAD65-4EC8-4707-577E-011A8AF5F984}"/>
              </a:ext>
            </a:extLst>
          </p:cNvPr>
          <p:cNvSpPr txBox="1"/>
          <p:nvPr/>
        </p:nvSpPr>
        <p:spPr>
          <a:xfrm>
            <a:off x="340500" y="2483097"/>
            <a:ext cx="3846871" cy="1846629"/>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lvl="0" indent="0" algn="just" rtl="0">
              <a:lnSpc>
                <a:spcPct val="150000"/>
              </a:lnSpc>
              <a:spcBef>
                <a:spcPts val="0"/>
              </a:spcBef>
              <a:spcAft>
                <a:spcPts val="0"/>
              </a:spcAft>
              <a:buClr>
                <a:schemeClr val="dk1"/>
              </a:buClr>
              <a:buSzPts val="1400"/>
              <a:buFont typeface="Arial"/>
              <a:buNone/>
            </a:pPr>
            <a:r>
              <a:rPr lang="en" sz="1200" dirty="0">
                <a:solidFill>
                  <a:schemeClr val="dk1"/>
                </a:solidFill>
                <a:latin typeface="Rubik"/>
                <a:ea typeface="Rubik"/>
                <a:cs typeface="Rubik"/>
                <a:sym typeface="Rubik"/>
              </a:rPr>
              <a:t>Selanjutnya pada bagian tabel analisa, saya mengisikan data dengan menggunakan query </a:t>
            </a:r>
            <a:r>
              <a:rPr lang="en" sz="1200" b="1" dirty="0">
                <a:solidFill>
                  <a:schemeClr val="dk1"/>
                </a:solidFill>
                <a:latin typeface="Rubik"/>
                <a:ea typeface="Rubik"/>
                <a:cs typeface="Rubik"/>
                <a:sym typeface="Rubik"/>
              </a:rPr>
              <a:t>SELECT</a:t>
            </a:r>
            <a:r>
              <a:rPr lang="en" sz="1200" dirty="0">
                <a:solidFill>
                  <a:schemeClr val="dk1"/>
                </a:solidFill>
                <a:latin typeface="Rubik"/>
                <a:ea typeface="Rubik"/>
                <a:cs typeface="Rubik"/>
                <a:sym typeface="Rubik"/>
              </a:rPr>
              <a:t> dengan </a:t>
            </a:r>
            <a:r>
              <a:rPr lang="en" sz="1200" b="1" dirty="0">
                <a:solidFill>
                  <a:schemeClr val="dk1"/>
                </a:solidFill>
                <a:latin typeface="Rubik"/>
                <a:ea typeface="Rubik"/>
                <a:cs typeface="Rubik"/>
                <a:sym typeface="Rubik"/>
              </a:rPr>
              <a:t>Common Table Expression </a:t>
            </a:r>
            <a:r>
              <a:rPr lang="en" sz="1200" dirty="0">
                <a:solidFill>
                  <a:schemeClr val="dk1"/>
                </a:solidFill>
                <a:latin typeface="Rubik"/>
                <a:ea typeface="Rubik"/>
                <a:cs typeface="Rubik"/>
                <a:sym typeface="Rubik"/>
              </a:rPr>
              <a:t>untuk mengambil data dari tabel-tabel yang telah diimpor sebelumnya </a:t>
            </a:r>
            <a:r>
              <a:rPr lang="en" sz="1200" b="1" dirty="0">
                <a:solidFill>
                  <a:schemeClr val="dk1"/>
                </a:solidFill>
                <a:latin typeface="Rubik"/>
                <a:ea typeface="Rubik"/>
                <a:cs typeface="Rubik"/>
                <a:sym typeface="Rubik"/>
              </a:rPr>
              <a:t>(kf_final_transaction, kf_kantor_cabang, dan kf_product).</a:t>
            </a:r>
            <a:endParaRPr sz="1200" b="1" dirty="0">
              <a:latin typeface="Rubik"/>
              <a:ea typeface="Rubik"/>
              <a:cs typeface="Rubik"/>
              <a:sym typeface="Rubik"/>
            </a:endParaRPr>
          </a:p>
        </p:txBody>
      </p:sp>
      <p:sp>
        <p:nvSpPr>
          <p:cNvPr id="5" name="Google Shape;129;g23ec2985a68_1_42">
            <a:extLst>
              <a:ext uri="{FF2B5EF4-FFF2-40B4-BE49-F238E27FC236}">
                <a16:creationId xmlns:a16="http://schemas.microsoft.com/office/drawing/2014/main" id="{E0534C66-2130-AD65-FFCA-6F79525E56CC}"/>
              </a:ext>
            </a:extLst>
          </p:cNvPr>
          <p:cNvSpPr txBox="1"/>
          <p:nvPr/>
        </p:nvSpPr>
        <p:spPr>
          <a:xfrm>
            <a:off x="4527869" y="4110324"/>
            <a:ext cx="3846871" cy="738633"/>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lvl="0" indent="0" algn="just" rtl="0">
              <a:lnSpc>
                <a:spcPct val="150000"/>
              </a:lnSpc>
              <a:spcBef>
                <a:spcPts val="0"/>
              </a:spcBef>
              <a:spcAft>
                <a:spcPts val="0"/>
              </a:spcAft>
              <a:buClr>
                <a:schemeClr val="dk1"/>
              </a:buClr>
              <a:buSzPts val="1400"/>
              <a:buFont typeface="Arial"/>
              <a:buNone/>
            </a:pPr>
            <a:r>
              <a:rPr lang="en" sz="1200" dirty="0">
                <a:solidFill>
                  <a:schemeClr val="dk1"/>
                </a:solidFill>
                <a:latin typeface="Rubik"/>
                <a:ea typeface="Rubik"/>
                <a:cs typeface="Rubik"/>
                <a:sym typeface="Rubik"/>
              </a:rPr>
              <a:t>Untuk menghubungkan tabel satu dengan yang lain, saya menggunakan </a:t>
            </a:r>
            <a:r>
              <a:rPr lang="en" sz="1200" b="1" dirty="0">
                <a:solidFill>
                  <a:schemeClr val="dk1"/>
                </a:solidFill>
                <a:latin typeface="Rubik"/>
                <a:ea typeface="Rubik"/>
                <a:cs typeface="Rubik"/>
                <a:sym typeface="Rubik"/>
              </a:rPr>
              <a:t>LEFT JOIN.</a:t>
            </a:r>
            <a:endParaRPr sz="1200" b="1" dirty="0">
              <a:latin typeface="Rubik"/>
              <a:ea typeface="Rubik"/>
              <a:cs typeface="Rubik"/>
              <a:sym typeface="Rubik"/>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g23ec2985a68_1_49"/>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35" name="Google Shape;135;g23ec2985a68_1_49"/>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36" name="Google Shape;136;g23ec2985a68_1_49"/>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3"/>
            </a:pPr>
            <a:r>
              <a:rPr lang="en" sz="2700" b="1">
                <a:latin typeface="Rubik"/>
                <a:ea typeface="Rubik"/>
                <a:cs typeface="Rubik"/>
                <a:sym typeface="Rubik"/>
              </a:rPr>
              <a:t>BigQuery Syntax</a:t>
            </a:r>
            <a:endParaRPr sz="2700" b="1" i="0" u="none" strike="noStrike" cap="none">
              <a:solidFill>
                <a:srgbClr val="000000"/>
              </a:solidFill>
              <a:latin typeface="Rubik"/>
              <a:ea typeface="Rubik"/>
              <a:cs typeface="Rubik"/>
              <a:sym typeface="Rubik"/>
            </a:endParaRPr>
          </a:p>
        </p:txBody>
      </p:sp>
      <p:sp>
        <p:nvSpPr>
          <p:cNvPr id="137" name="Google Shape;137;g23ec2985a68_1_49"/>
          <p:cNvSpPr txBox="1"/>
          <p:nvPr/>
        </p:nvSpPr>
        <p:spPr>
          <a:xfrm>
            <a:off x="2989357" y="956314"/>
            <a:ext cx="8463000" cy="646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5000"/>
              <a:buFont typeface="Arial"/>
              <a:buNone/>
            </a:pPr>
            <a:r>
              <a:rPr lang="en" sz="1200" dirty="0">
                <a:solidFill>
                  <a:schemeClr val="dk1"/>
                </a:solidFill>
                <a:latin typeface="Rubik"/>
                <a:ea typeface="Rubik"/>
                <a:cs typeface="Rubik"/>
                <a:sym typeface="Rubik"/>
              </a:rPr>
              <a:t>Berikut adalah BigQuery Syntax yang digunakan</a:t>
            </a:r>
            <a:r>
              <a:rPr lang="en" sz="2000" dirty="0">
                <a:solidFill>
                  <a:schemeClr val="dk1"/>
                </a:solidFill>
                <a:latin typeface="Rubik"/>
                <a:ea typeface="Rubik"/>
                <a:cs typeface="Rubik"/>
                <a:sym typeface="Rubik"/>
              </a:rPr>
              <a:t>.</a:t>
            </a:r>
            <a:endParaRPr sz="2000" dirty="0">
              <a:solidFill>
                <a:schemeClr val="dk1"/>
              </a:solidFill>
              <a:latin typeface="Rubik"/>
              <a:ea typeface="Rubik"/>
              <a:cs typeface="Rubik"/>
              <a:sym typeface="Rubik"/>
            </a:endParaRPr>
          </a:p>
        </p:txBody>
      </p:sp>
      <p:pic>
        <p:nvPicPr>
          <p:cNvPr id="3" name="Picture 2">
            <a:extLst>
              <a:ext uri="{FF2B5EF4-FFF2-40B4-BE49-F238E27FC236}">
                <a16:creationId xmlns:a16="http://schemas.microsoft.com/office/drawing/2014/main" id="{92D266EB-4196-C229-0C5D-F15C10370A86}"/>
              </a:ext>
            </a:extLst>
          </p:cNvPr>
          <p:cNvPicPr>
            <a:picLocks noChangeAspect="1"/>
          </p:cNvPicPr>
          <p:nvPr/>
        </p:nvPicPr>
        <p:blipFill>
          <a:blip r:embed="rId5"/>
          <a:srcRect l="6683" r="4548"/>
          <a:stretch/>
        </p:blipFill>
        <p:spPr>
          <a:xfrm>
            <a:off x="504684" y="1714692"/>
            <a:ext cx="4067316" cy="2578453"/>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6D44DA8A-7BBE-1736-3AD0-2273325BFCE4}"/>
              </a:ext>
            </a:extLst>
          </p:cNvPr>
          <p:cNvPicPr>
            <a:picLocks noChangeAspect="1"/>
          </p:cNvPicPr>
          <p:nvPr/>
        </p:nvPicPr>
        <p:blipFill>
          <a:blip r:embed="rId6"/>
          <a:srcRect l="7294" r="3318"/>
          <a:stretch/>
        </p:blipFill>
        <p:spPr>
          <a:xfrm>
            <a:off x="4909143" y="1964887"/>
            <a:ext cx="3730173" cy="2078062"/>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
          <a:extLst>
            <a:ext uri="{FF2B5EF4-FFF2-40B4-BE49-F238E27FC236}">
              <a16:creationId xmlns:a16="http://schemas.microsoft.com/office/drawing/2014/main" id="{BFB597CB-7F8A-6B7C-FA17-E675C739C726}"/>
            </a:ext>
          </a:extLst>
        </p:cNvPr>
        <p:cNvGrpSpPr/>
        <p:nvPr/>
      </p:nvGrpSpPr>
      <p:grpSpPr>
        <a:xfrm>
          <a:off x="0" y="0"/>
          <a:ext cx="0" cy="0"/>
          <a:chOff x="0" y="0"/>
          <a:chExt cx="0" cy="0"/>
        </a:xfrm>
      </p:grpSpPr>
      <p:pic>
        <p:nvPicPr>
          <p:cNvPr id="134" name="Google Shape;134;g23ec2985a68_1_49">
            <a:extLst>
              <a:ext uri="{FF2B5EF4-FFF2-40B4-BE49-F238E27FC236}">
                <a16:creationId xmlns:a16="http://schemas.microsoft.com/office/drawing/2014/main" id="{4A3542FD-62FD-533C-999F-677239FFD356}"/>
              </a:ext>
            </a:extLst>
          </p:cNvPr>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35" name="Google Shape;135;g23ec2985a68_1_49">
            <a:extLst>
              <a:ext uri="{FF2B5EF4-FFF2-40B4-BE49-F238E27FC236}">
                <a16:creationId xmlns:a16="http://schemas.microsoft.com/office/drawing/2014/main" id="{698FD61A-6DA8-9AF5-9B63-2770FAC23355}"/>
              </a:ext>
            </a:extLst>
          </p:cNvPr>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36" name="Google Shape;136;g23ec2985a68_1_49">
            <a:extLst>
              <a:ext uri="{FF2B5EF4-FFF2-40B4-BE49-F238E27FC236}">
                <a16:creationId xmlns:a16="http://schemas.microsoft.com/office/drawing/2014/main" id="{DDC00891-7555-34A2-F47A-900A17F4FDEA}"/>
              </a:ext>
            </a:extLst>
          </p:cNvPr>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57150" marR="0" lvl="0" algn="l" rtl="0">
              <a:lnSpc>
                <a:spcPct val="100000"/>
              </a:lnSpc>
              <a:spcBef>
                <a:spcPts val="0"/>
              </a:spcBef>
              <a:spcAft>
                <a:spcPts val="0"/>
              </a:spcAft>
              <a:buClr>
                <a:srgbClr val="000000"/>
              </a:buClr>
              <a:buSzPts val="2700"/>
            </a:pPr>
            <a:r>
              <a:rPr lang="en" sz="2700" b="1" i="0" u="none" strike="noStrike" cap="none" dirty="0">
                <a:solidFill>
                  <a:srgbClr val="000000"/>
                </a:solidFill>
                <a:latin typeface="Rubik"/>
                <a:ea typeface="Rubik"/>
                <a:cs typeface="Rubik"/>
                <a:sym typeface="Rubik"/>
              </a:rPr>
              <a:t>4. Query Results</a:t>
            </a:r>
            <a:endParaRPr sz="2700" b="1" i="0" u="none" strike="noStrike" cap="none" dirty="0">
              <a:solidFill>
                <a:srgbClr val="000000"/>
              </a:solidFill>
              <a:latin typeface="Rubik"/>
              <a:ea typeface="Rubik"/>
              <a:cs typeface="Rubik"/>
              <a:sym typeface="Rubik"/>
            </a:endParaRPr>
          </a:p>
        </p:txBody>
      </p:sp>
      <p:pic>
        <p:nvPicPr>
          <p:cNvPr id="4" name="Picture 3">
            <a:extLst>
              <a:ext uri="{FF2B5EF4-FFF2-40B4-BE49-F238E27FC236}">
                <a16:creationId xmlns:a16="http://schemas.microsoft.com/office/drawing/2014/main" id="{40B5E6B4-C17D-7D91-ABA9-25C5C111BCF3}"/>
              </a:ext>
            </a:extLst>
          </p:cNvPr>
          <p:cNvPicPr>
            <a:picLocks noChangeAspect="1"/>
          </p:cNvPicPr>
          <p:nvPr/>
        </p:nvPicPr>
        <p:blipFill>
          <a:blip r:embed="rId5"/>
          <a:srcRect r="7781" b="8789"/>
          <a:stretch/>
        </p:blipFill>
        <p:spPr>
          <a:xfrm>
            <a:off x="2002219" y="1253437"/>
            <a:ext cx="4739667" cy="324818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23963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g23ec2985a68_1_56"/>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43" name="Google Shape;143;g23ec2985a68_1_5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44" name="Google Shape;144;g23ec2985a68_1_56"/>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4"/>
            </a:pPr>
            <a:r>
              <a:rPr lang="en" sz="2700" b="1">
                <a:latin typeface="Rubik"/>
                <a:ea typeface="Rubik"/>
                <a:cs typeface="Rubik"/>
                <a:sym typeface="Rubik"/>
              </a:rPr>
              <a:t>Dashboard  Performance Analytics</a:t>
            </a:r>
            <a:endParaRPr sz="2700" b="1" i="0" u="none" strike="noStrike" cap="none">
              <a:solidFill>
                <a:srgbClr val="000000"/>
              </a:solidFill>
              <a:latin typeface="Rubik"/>
              <a:ea typeface="Rubik"/>
              <a:cs typeface="Rubik"/>
              <a:sym typeface="Rubik"/>
            </a:endParaRPr>
          </a:p>
        </p:txBody>
      </p:sp>
      <p:sp>
        <p:nvSpPr>
          <p:cNvPr id="5" name="TextBox 4">
            <a:extLst>
              <a:ext uri="{FF2B5EF4-FFF2-40B4-BE49-F238E27FC236}">
                <a16:creationId xmlns:a16="http://schemas.microsoft.com/office/drawing/2014/main" id="{72982C15-AC17-6DDC-5BC9-4E63478B7F34}"/>
              </a:ext>
            </a:extLst>
          </p:cNvPr>
          <p:cNvSpPr txBox="1"/>
          <p:nvPr/>
        </p:nvSpPr>
        <p:spPr>
          <a:xfrm>
            <a:off x="613229" y="4561997"/>
            <a:ext cx="7061199" cy="307777"/>
          </a:xfrm>
          <a:prstGeom prst="rect">
            <a:avLst/>
          </a:prstGeom>
          <a:noFill/>
        </p:spPr>
        <p:txBody>
          <a:bodyPr wrap="square">
            <a:spAutoFit/>
          </a:bodyPr>
          <a:lstStyle/>
          <a:p>
            <a:r>
              <a:rPr lang="en-US" dirty="0"/>
              <a:t>L</a:t>
            </a:r>
            <a:r>
              <a:rPr lang="en-ID" dirty="0"/>
              <a:t>ink </a:t>
            </a:r>
            <a:r>
              <a:rPr lang="en-ID" b="1" i="1" dirty="0">
                <a:hlinkClick r:id="rId5"/>
              </a:rPr>
              <a:t>here</a:t>
            </a:r>
            <a:endParaRPr lang="en-ID" b="1" i="1" dirty="0"/>
          </a:p>
        </p:txBody>
      </p:sp>
      <p:sp>
        <p:nvSpPr>
          <p:cNvPr id="6" name="TextBox 5">
            <a:extLst>
              <a:ext uri="{FF2B5EF4-FFF2-40B4-BE49-F238E27FC236}">
                <a16:creationId xmlns:a16="http://schemas.microsoft.com/office/drawing/2014/main" id="{731FB226-EAF7-5B4E-261B-CD96EDF7DA97}"/>
              </a:ext>
            </a:extLst>
          </p:cNvPr>
          <p:cNvSpPr txBox="1"/>
          <p:nvPr/>
        </p:nvSpPr>
        <p:spPr>
          <a:xfrm>
            <a:off x="412428" y="3554835"/>
            <a:ext cx="7061199" cy="307777"/>
          </a:xfrm>
          <a:prstGeom prst="rect">
            <a:avLst/>
          </a:prstGeom>
          <a:noFill/>
        </p:spPr>
        <p:txBody>
          <a:bodyPr wrap="square">
            <a:spAutoFit/>
          </a:bodyPr>
          <a:lstStyle/>
          <a:p>
            <a:r>
              <a:rPr lang="en-US" dirty="0"/>
              <a:t>C</a:t>
            </a:r>
            <a:r>
              <a:rPr lang="en-ID" dirty="0" err="1"/>
              <a:t>reated</a:t>
            </a:r>
            <a:r>
              <a:rPr lang="en-ID" dirty="0"/>
              <a:t> using: </a:t>
            </a:r>
          </a:p>
        </p:txBody>
      </p:sp>
      <p:pic>
        <p:nvPicPr>
          <p:cNvPr id="8" name="Picture 7">
            <a:extLst>
              <a:ext uri="{FF2B5EF4-FFF2-40B4-BE49-F238E27FC236}">
                <a16:creationId xmlns:a16="http://schemas.microsoft.com/office/drawing/2014/main" id="{9329BF9E-CA40-ED78-90F0-9D07A5CAC83A}"/>
              </a:ext>
            </a:extLst>
          </p:cNvPr>
          <p:cNvPicPr>
            <a:picLocks noChangeAspect="1"/>
          </p:cNvPicPr>
          <p:nvPr/>
        </p:nvPicPr>
        <p:blipFill>
          <a:blip r:embed="rId6"/>
          <a:stretch>
            <a:fillRect/>
          </a:stretch>
        </p:blipFill>
        <p:spPr>
          <a:xfrm>
            <a:off x="613229" y="3917308"/>
            <a:ext cx="886600" cy="589992"/>
          </a:xfrm>
          <a:prstGeom prst="rect">
            <a:avLst/>
          </a:prstGeom>
        </p:spPr>
      </p:pic>
      <p:pic>
        <p:nvPicPr>
          <p:cNvPr id="10" name="Picture 9">
            <a:extLst>
              <a:ext uri="{FF2B5EF4-FFF2-40B4-BE49-F238E27FC236}">
                <a16:creationId xmlns:a16="http://schemas.microsoft.com/office/drawing/2014/main" id="{7C6178F7-B500-2B83-714D-D61277975913}"/>
              </a:ext>
            </a:extLst>
          </p:cNvPr>
          <p:cNvPicPr>
            <a:picLocks noChangeAspect="1"/>
          </p:cNvPicPr>
          <p:nvPr/>
        </p:nvPicPr>
        <p:blipFill>
          <a:blip r:embed="rId7"/>
          <a:stretch>
            <a:fillRect/>
          </a:stretch>
        </p:blipFill>
        <p:spPr>
          <a:xfrm>
            <a:off x="2113058" y="1178963"/>
            <a:ext cx="5533385" cy="3579935"/>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
          <a:extLst>
            <a:ext uri="{FF2B5EF4-FFF2-40B4-BE49-F238E27FC236}">
              <a16:creationId xmlns:a16="http://schemas.microsoft.com/office/drawing/2014/main" id="{C8A19273-AAB9-15E8-B500-A4DB63DCBC64}"/>
            </a:ext>
          </a:extLst>
        </p:cNvPr>
        <p:cNvGrpSpPr/>
        <p:nvPr/>
      </p:nvGrpSpPr>
      <p:grpSpPr>
        <a:xfrm>
          <a:off x="0" y="0"/>
          <a:ext cx="0" cy="0"/>
          <a:chOff x="0" y="0"/>
          <a:chExt cx="0" cy="0"/>
        </a:xfrm>
      </p:grpSpPr>
      <p:pic>
        <p:nvPicPr>
          <p:cNvPr id="142" name="Google Shape;142;g23ec2985a68_1_56">
            <a:extLst>
              <a:ext uri="{FF2B5EF4-FFF2-40B4-BE49-F238E27FC236}">
                <a16:creationId xmlns:a16="http://schemas.microsoft.com/office/drawing/2014/main" id="{669D1EA6-CA80-EDAD-201A-5D3A0A3313E4}"/>
              </a:ext>
            </a:extLst>
          </p:cNvPr>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43" name="Google Shape;143;g23ec2985a68_1_56">
            <a:extLst>
              <a:ext uri="{FF2B5EF4-FFF2-40B4-BE49-F238E27FC236}">
                <a16:creationId xmlns:a16="http://schemas.microsoft.com/office/drawing/2014/main" id="{CB4112A8-76ED-CB60-68CB-629CECDBF23C}"/>
              </a:ext>
            </a:extLst>
          </p:cNvPr>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44" name="Google Shape;144;g23ec2985a68_1_56">
            <a:extLst>
              <a:ext uri="{FF2B5EF4-FFF2-40B4-BE49-F238E27FC236}">
                <a16:creationId xmlns:a16="http://schemas.microsoft.com/office/drawing/2014/main" id="{6218765C-159B-1567-9C17-BA9E6DDA123E}"/>
              </a:ext>
            </a:extLst>
          </p:cNvPr>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4"/>
            </a:pPr>
            <a:r>
              <a:rPr lang="en" sz="2700" b="1" dirty="0">
                <a:latin typeface="Rubik"/>
                <a:ea typeface="Rubik"/>
                <a:cs typeface="Rubik"/>
                <a:sym typeface="Rubik"/>
              </a:rPr>
              <a:t>Dashboard  Performance Analytics</a:t>
            </a:r>
            <a:endParaRPr sz="2700" b="1" i="0" u="none" strike="noStrike" cap="none" dirty="0">
              <a:solidFill>
                <a:srgbClr val="000000"/>
              </a:solidFill>
              <a:latin typeface="Rubik"/>
              <a:ea typeface="Rubik"/>
              <a:cs typeface="Rubik"/>
              <a:sym typeface="Rubik"/>
            </a:endParaRPr>
          </a:p>
        </p:txBody>
      </p:sp>
      <p:sp>
        <p:nvSpPr>
          <p:cNvPr id="4" name="TextBox 3">
            <a:extLst>
              <a:ext uri="{FF2B5EF4-FFF2-40B4-BE49-F238E27FC236}">
                <a16:creationId xmlns:a16="http://schemas.microsoft.com/office/drawing/2014/main" id="{B69DF699-EE79-EEC0-0582-57358EAFBF77}"/>
              </a:ext>
            </a:extLst>
          </p:cNvPr>
          <p:cNvSpPr txBox="1"/>
          <p:nvPr/>
        </p:nvSpPr>
        <p:spPr>
          <a:xfrm>
            <a:off x="783772" y="1164862"/>
            <a:ext cx="7933729" cy="3477875"/>
          </a:xfrm>
          <a:prstGeom prst="rect">
            <a:avLst/>
          </a:prstGeom>
          <a:noFill/>
        </p:spPr>
        <p:txBody>
          <a:bodyPr wrap="square">
            <a:spAutoFit/>
          </a:bodyPr>
          <a:lstStyle/>
          <a:p>
            <a:pPr marL="57150" marR="0" lvl="0" rtl="0">
              <a:lnSpc>
                <a:spcPct val="100000"/>
              </a:lnSpc>
              <a:spcBef>
                <a:spcPts val="0"/>
              </a:spcBef>
              <a:spcAft>
                <a:spcPts val="0"/>
              </a:spcAft>
              <a:buClr>
                <a:srgbClr val="000000"/>
              </a:buClr>
              <a:buSzPts val="2700"/>
            </a:pPr>
            <a:r>
              <a:rPr lang="en-US" sz="1400" b="1" dirty="0">
                <a:latin typeface="Rubik"/>
                <a:ea typeface="Rubik"/>
                <a:cs typeface="Rubik"/>
                <a:sym typeface="Rubik"/>
              </a:rPr>
              <a:t>INTERPRETASI</a:t>
            </a:r>
          </a:p>
          <a:p>
            <a:pPr marL="57150" marR="0" lvl="0" algn="l" rtl="0">
              <a:lnSpc>
                <a:spcPct val="100000"/>
              </a:lnSpc>
              <a:spcBef>
                <a:spcPts val="0"/>
              </a:spcBef>
              <a:spcAft>
                <a:spcPts val="0"/>
              </a:spcAft>
              <a:buClr>
                <a:srgbClr val="000000"/>
              </a:buClr>
              <a:buSzPts val="2700"/>
            </a:pPr>
            <a:endParaRPr lang="en-US" i="0" u="none" strike="noStrike" cap="none" dirty="0">
              <a:solidFill>
                <a:srgbClr val="000000"/>
              </a:solidFill>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b="1" dirty="0">
                <a:latin typeface="Rubik"/>
                <a:ea typeface="Rubik"/>
                <a:cs typeface="Rubik"/>
                <a:sym typeface="Rubik"/>
              </a:rPr>
              <a:t>Kinerja Utama</a:t>
            </a:r>
          </a:p>
          <a:p>
            <a:pPr marL="57150" marR="0" lvl="0" algn="l" rtl="0">
              <a:lnSpc>
                <a:spcPct val="100000"/>
              </a:lnSpc>
              <a:spcBef>
                <a:spcPts val="0"/>
              </a:spcBef>
              <a:spcAft>
                <a:spcPts val="0"/>
              </a:spcAft>
              <a:buClr>
                <a:srgbClr val="000000"/>
              </a:buClr>
              <a:buSzPts val="2700"/>
            </a:pPr>
            <a:r>
              <a:rPr lang="en-US" sz="1200" b="1" i="0" u="none" strike="noStrike" cap="none" dirty="0">
                <a:solidFill>
                  <a:srgbClr val="000000"/>
                </a:solidFill>
                <a:latin typeface="Rubik"/>
                <a:ea typeface="Rubik"/>
                <a:cs typeface="Rubik"/>
                <a:sym typeface="Rubik"/>
              </a:rPr>
              <a:t>1. Total </a:t>
            </a:r>
            <a:r>
              <a:rPr lang="en-US" sz="1200" b="1" i="0" u="none" strike="noStrike" cap="none" dirty="0" err="1">
                <a:solidFill>
                  <a:srgbClr val="000000"/>
                </a:solidFill>
                <a:latin typeface="Rubik"/>
                <a:ea typeface="Rubik"/>
                <a:cs typeface="Rubik"/>
                <a:sym typeface="Rubik"/>
              </a:rPr>
              <a:t>Transaksi</a:t>
            </a:r>
            <a:r>
              <a:rPr lang="en-US" sz="1200" b="1" i="0" u="none" strike="noStrike" cap="none" dirty="0">
                <a:solidFill>
                  <a:srgbClr val="000000"/>
                </a:solidFill>
                <a:latin typeface="Rubik"/>
                <a:ea typeface="Rubik"/>
                <a:cs typeface="Rubik"/>
                <a:sym typeface="Rubik"/>
              </a:rPr>
              <a:t>: </a:t>
            </a:r>
            <a:r>
              <a:rPr lang="en-US" sz="1200" i="0" u="none" strike="noStrike" cap="none" dirty="0">
                <a:solidFill>
                  <a:srgbClr val="000000"/>
                </a:solidFill>
                <a:latin typeface="Rubik"/>
                <a:ea typeface="Rubik"/>
                <a:cs typeface="Rubik"/>
                <a:sym typeface="Rubik"/>
              </a:rPr>
              <a:t>672,5 K</a:t>
            </a:r>
          </a:p>
          <a:p>
            <a:pPr marL="57150" marR="0" lvl="0" algn="l" rtl="0">
              <a:lnSpc>
                <a:spcPct val="100000"/>
              </a:lnSpc>
              <a:spcBef>
                <a:spcPts val="0"/>
              </a:spcBef>
              <a:spcAft>
                <a:spcPts val="0"/>
              </a:spcAft>
              <a:buClr>
                <a:srgbClr val="000000"/>
              </a:buClr>
              <a:buSzPts val="2700"/>
            </a:pPr>
            <a:r>
              <a:rPr lang="en-US" sz="1200" b="1" dirty="0">
                <a:latin typeface="Rubik"/>
                <a:ea typeface="Rubik"/>
                <a:cs typeface="Rubik"/>
                <a:sym typeface="Rubik"/>
              </a:rPr>
              <a:t>2. Total Profit: </a:t>
            </a:r>
            <a:r>
              <a:rPr lang="en-US" sz="1200" dirty="0">
                <a:latin typeface="Rubik"/>
                <a:ea typeface="Rubik"/>
                <a:cs typeface="Rubik"/>
                <a:sym typeface="Rubik"/>
              </a:rPr>
              <a:t>98,5 M</a:t>
            </a:r>
          </a:p>
          <a:p>
            <a:pPr marL="57150" marR="0" lvl="0" algn="l" rtl="0">
              <a:lnSpc>
                <a:spcPct val="100000"/>
              </a:lnSpc>
              <a:spcBef>
                <a:spcPts val="0"/>
              </a:spcBef>
              <a:spcAft>
                <a:spcPts val="0"/>
              </a:spcAft>
              <a:buClr>
                <a:srgbClr val="000000"/>
              </a:buClr>
              <a:buSzPts val="2700"/>
            </a:pPr>
            <a:r>
              <a:rPr lang="en-US" sz="1200" b="1" i="0" u="none" strike="noStrike" cap="none" dirty="0">
                <a:solidFill>
                  <a:srgbClr val="000000"/>
                </a:solidFill>
                <a:latin typeface="Rubik"/>
                <a:ea typeface="Rubik"/>
                <a:cs typeface="Rubik"/>
                <a:sym typeface="Rubik"/>
              </a:rPr>
              <a:t>3. Total </a:t>
            </a:r>
            <a:r>
              <a:rPr lang="en-US" sz="1200" b="1" i="0" u="none" strike="noStrike" cap="none" dirty="0" err="1">
                <a:solidFill>
                  <a:srgbClr val="000000"/>
                </a:solidFill>
                <a:latin typeface="Rubik"/>
                <a:ea typeface="Rubik"/>
                <a:cs typeface="Rubik"/>
                <a:sym typeface="Rubik"/>
              </a:rPr>
              <a:t>Penjualan</a:t>
            </a:r>
            <a:r>
              <a:rPr lang="en-US" sz="1200" b="1" i="0" u="none" strike="noStrike" cap="none" dirty="0">
                <a:solidFill>
                  <a:srgbClr val="000000"/>
                </a:solidFill>
                <a:latin typeface="Rubik"/>
                <a:ea typeface="Rubik"/>
                <a:cs typeface="Rubik"/>
                <a:sym typeface="Rubik"/>
              </a:rPr>
              <a:t>:</a:t>
            </a:r>
            <a:r>
              <a:rPr lang="en-US" sz="1200" i="0" u="none" strike="noStrike" cap="none" dirty="0">
                <a:solidFill>
                  <a:srgbClr val="000000"/>
                </a:solidFill>
                <a:latin typeface="Rubik"/>
                <a:ea typeface="Rubik"/>
                <a:cs typeface="Rubik"/>
                <a:sym typeface="Rubik"/>
              </a:rPr>
              <a:t> 347,0 M</a:t>
            </a:r>
          </a:p>
          <a:p>
            <a:pPr marL="57150" marR="0" lvl="0" algn="l" rtl="0">
              <a:lnSpc>
                <a:spcPct val="100000"/>
              </a:lnSpc>
              <a:spcBef>
                <a:spcPts val="0"/>
              </a:spcBef>
              <a:spcAft>
                <a:spcPts val="0"/>
              </a:spcAft>
              <a:buClr>
                <a:srgbClr val="000000"/>
              </a:buClr>
              <a:buSzPts val="2700"/>
            </a:pPr>
            <a:r>
              <a:rPr lang="en-US" sz="1200" b="1" i="0" u="none" strike="noStrike" cap="none" dirty="0">
                <a:solidFill>
                  <a:srgbClr val="000000"/>
                </a:solidFill>
                <a:latin typeface="Rubik"/>
                <a:ea typeface="Rubik"/>
                <a:cs typeface="Rubik"/>
                <a:sym typeface="Rubik"/>
              </a:rPr>
              <a:t>4. Rating Rata-Rata:</a:t>
            </a:r>
            <a:r>
              <a:rPr lang="en-US" sz="1200" i="0" u="none" strike="noStrike" cap="none" dirty="0">
                <a:solidFill>
                  <a:srgbClr val="000000"/>
                </a:solidFill>
                <a:latin typeface="Rubik"/>
                <a:ea typeface="Rubik"/>
                <a:cs typeface="Rubik"/>
                <a:sym typeface="Rubik"/>
              </a:rPr>
              <a:t> 4,4 </a:t>
            </a:r>
            <a:r>
              <a:rPr lang="en-US" sz="1200" i="0" u="none" strike="noStrike" cap="none" dirty="0" err="1">
                <a:solidFill>
                  <a:srgbClr val="000000"/>
                </a:solidFill>
                <a:latin typeface="Rubik"/>
                <a:ea typeface="Rubik"/>
                <a:cs typeface="Rubik"/>
                <a:sym typeface="Rubik"/>
              </a:rPr>
              <a:t>dari</a:t>
            </a:r>
            <a:r>
              <a:rPr lang="en-US" sz="1200" i="0" u="none" strike="noStrike" cap="none" dirty="0">
                <a:solidFill>
                  <a:srgbClr val="000000"/>
                </a:solidFill>
                <a:latin typeface="Rubik"/>
                <a:ea typeface="Rubik"/>
                <a:cs typeface="Rubik"/>
                <a:sym typeface="Rubik"/>
              </a:rPr>
              <a:t> 5</a:t>
            </a:r>
          </a:p>
          <a:p>
            <a:pPr marL="57150" marR="0" lvl="0" algn="l" rtl="0">
              <a:lnSpc>
                <a:spcPct val="100000"/>
              </a:lnSpc>
              <a:spcBef>
                <a:spcPts val="0"/>
              </a:spcBef>
              <a:spcAft>
                <a:spcPts val="0"/>
              </a:spcAft>
              <a:buClr>
                <a:srgbClr val="000000"/>
              </a:buClr>
              <a:buSzPts val="2700"/>
            </a:pPr>
            <a:endParaRPr lang="en-US" sz="1200" dirty="0">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b="1" i="0" u="none" strike="noStrike" cap="none" dirty="0" err="1">
                <a:solidFill>
                  <a:srgbClr val="000000"/>
                </a:solidFill>
                <a:latin typeface="Rubik"/>
                <a:ea typeface="Rubik"/>
                <a:cs typeface="Rubik"/>
                <a:sym typeface="Rubik"/>
              </a:rPr>
              <a:t>Distribusi</a:t>
            </a:r>
            <a:r>
              <a:rPr lang="en-US" sz="1200" b="1" i="0" u="none" strike="noStrike" cap="none" dirty="0">
                <a:solidFill>
                  <a:srgbClr val="000000"/>
                </a:solidFill>
                <a:latin typeface="Rubik"/>
                <a:ea typeface="Rubik"/>
                <a:cs typeface="Rubik"/>
                <a:sym typeface="Rubik"/>
              </a:rPr>
              <a:t> Cabang</a:t>
            </a:r>
          </a:p>
          <a:p>
            <a:pPr marL="57150" marR="0" lvl="0" algn="l" rtl="0">
              <a:lnSpc>
                <a:spcPct val="100000"/>
              </a:lnSpc>
              <a:spcBef>
                <a:spcPts val="0"/>
              </a:spcBef>
              <a:spcAft>
                <a:spcPts val="0"/>
              </a:spcAft>
              <a:buClr>
                <a:srgbClr val="000000"/>
              </a:buClr>
              <a:buSzPts val="2700"/>
            </a:pPr>
            <a:r>
              <a:rPr lang="en-US" sz="1200" dirty="0" err="1">
                <a:latin typeface="Rubik"/>
                <a:ea typeface="Rubik"/>
                <a:cs typeface="Rubik"/>
                <a:sym typeface="Rubik"/>
              </a:rPr>
              <a:t>Terdapat</a:t>
            </a:r>
            <a:r>
              <a:rPr lang="en-US" sz="1200" dirty="0">
                <a:latin typeface="Rubik"/>
                <a:ea typeface="Rubik"/>
                <a:cs typeface="Rubik"/>
                <a:sym typeface="Rubik"/>
              </a:rPr>
              <a:t> </a:t>
            </a:r>
            <a:r>
              <a:rPr lang="en-US" sz="1200" dirty="0" err="1">
                <a:latin typeface="Rubik"/>
                <a:ea typeface="Rubik"/>
                <a:cs typeface="Rubik"/>
                <a:sym typeface="Rubik"/>
              </a:rPr>
              <a:t>lokasi</a:t>
            </a:r>
            <a:r>
              <a:rPr lang="en-US" sz="1200" dirty="0">
                <a:latin typeface="Rubik"/>
                <a:ea typeface="Rubik"/>
                <a:cs typeface="Rubik"/>
                <a:sym typeface="Rubik"/>
              </a:rPr>
              <a:t> </a:t>
            </a:r>
            <a:r>
              <a:rPr lang="en-US" sz="1200" dirty="0" err="1">
                <a:latin typeface="Rubik"/>
                <a:ea typeface="Rubik"/>
                <a:cs typeface="Rubik"/>
                <a:sym typeface="Rubik"/>
              </a:rPr>
              <a:t>distribusi</a:t>
            </a:r>
            <a:r>
              <a:rPr lang="en-US" sz="1200" dirty="0">
                <a:latin typeface="Rubik"/>
                <a:ea typeface="Rubik"/>
                <a:cs typeface="Rubik"/>
                <a:sym typeface="Rubik"/>
              </a:rPr>
              <a:t> yang </a:t>
            </a:r>
            <a:r>
              <a:rPr lang="en-US" sz="1200" dirty="0" err="1">
                <a:latin typeface="Rubik"/>
                <a:ea typeface="Rubik"/>
                <a:cs typeface="Rubik"/>
                <a:sym typeface="Rubik"/>
              </a:rPr>
              <a:t>tersebar</a:t>
            </a:r>
            <a:r>
              <a:rPr lang="en-US" sz="1200" dirty="0">
                <a:latin typeface="Rubik"/>
                <a:ea typeface="Rubik"/>
                <a:cs typeface="Rubik"/>
                <a:sym typeface="Rubik"/>
              </a:rPr>
              <a:t> di </a:t>
            </a:r>
            <a:r>
              <a:rPr lang="en-US" sz="1200" dirty="0" err="1">
                <a:latin typeface="Rubik"/>
                <a:ea typeface="Rubik"/>
                <a:cs typeface="Rubik"/>
                <a:sym typeface="Rubik"/>
              </a:rPr>
              <a:t>seluruh</a:t>
            </a:r>
            <a:r>
              <a:rPr lang="en-US" sz="1200" dirty="0">
                <a:latin typeface="Rubik"/>
                <a:ea typeface="Rubik"/>
                <a:cs typeface="Rubik"/>
                <a:sym typeface="Rubik"/>
              </a:rPr>
              <a:t> wilayah Indonesia, yang </a:t>
            </a:r>
            <a:r>
              <a:rPr lang="en-US" sz="1200" dirty="0" err="1">
                <a:latin typeface="Rubik"/>
                <a:ea typeface="Rubik"/>
                <a:cs typeface="Rubik"/>
                <a:sym typeface="Rubik"/>
              </a:rPr>
              <a:t>kemudian</a:t>
            </a:r>
            <a:r>
              <a:rPr lang="en-US" sz="1200" dirty="0">
                <a:latin typeface="Rubik"/>
                <a:ea typeface="Rubik"/>
                <a:cs typeface="Rubik"/>
                <a:sym typeface="Rubik"/>
              </a:rPr>
              <a:t> </a:t>
            </a:r>
            <a:r>
              <a:rPr lang="en-US" sz="1200" dirty="0" err="1">
                <a:latin typeface="Rubik"/>
                <a:ea typeface="Rubik"/>
                <a:cs typeface="Rubik"/>
                <a:sym typeface="Rubik"/>
              </a:rPr>
              <a:t>diinterpretasikan</a:t>
            </a:r>
            <a:r>
              <a:rPr lang="en-US" sz="1200" dirty="0">
                <a:latin typeface="Rubik"/>
                <a:ea typeface="Rubik"/>
                <a:cs typeface="Rubik"/>
                <a:sym typeface="Rubik"/>
              </a:rPr>
              <a:t> </a:t>
            </a:r>
            <a:r>
              <a:rPr lang="en-US" sz="1200" dirty="0" err="1">
                <a:latin typeface="Rubik"/>
                <a:ea typeface="Rubik"/>
                <a:cs typeface="Rubik"/>
                <a:sym typeface="Rubik"/>
              </a:rPr>
              <a:t>dalam</a:t>
            </a:r>
            <a:r>
              <a:rPr lang="en-US" sz="1200" dirty="0">
                <a:latin typeface="Rubik"/>
                <a:ea typeface="Rubik"/>
                <a:cs typeface="Rubik"/>
                <a:sym typeface="Rubik"/>
              </a:rPr>
              <a:t> </a:t>
            </a:r>
            <a:r>
              <a:rPr lang="en-US" sz="1200" dirty="0" err="1">
                <a:latin typeface="Rubik"/>
                <a:ea typeface="Rubik"/>
                <a:cs typeface="Rubik"/>
                <a:sym typeface="Rubik"/>
              </a:rPr>
              <a:t>peta</a:t>
            </a:r>
            <a:r>
              <a:rPr lang="en-US" sz="1200" dirty="0">
                <a:latin typeface="Rubik"/>
                <a:ea typeface="Rubik"/>
                <a:cs typeface="Rubik"/>
                <a:sym typeface="Rubik"/>
              </a:rPr>
              <a:t> </a:t>
            </a:r>
            <a:r>
              <a:rPr lang="en-US" sz="1200" dirty="0" err="1">
                <a:latin typeface="Rubik"/>
                <a:ea typeface="Rubik"/>
                <a:cs typeface="Rubik"/>
                <a:sym typeface="Rubik"/>
              </a:rPr>
              <a:t>interaktif</a:t>
            </a:r>
            <a:r>
              <a:rPr lang="en-US" sz="1200" dirty="0">
                <a:latin typeface="Rubik"/>
                <a:ea typeface="Rubik"/>
                <a:cs typeface="Rubik"/>
                <a:sym typeface="Rubik"/>
              </a:rPr>
              <a:t>.</a:t>
            </a:r>
          </a:p>
          <a:p>
            <a:pPr marL="57150" marR="0" lvl="0" algn="l" rtl="0">
              <a:lnSpc>
                <a:spcPct val="100000"/>
              </a:lnSpc>
              <a:spcBef>
                <a:spcPts val="0"/>
              </a:spcBef>
              <a:spcAft>
                <a:spcPts val="0"/>
              </a:spcAft>
              <a:buClr>
                <a:srgbClr val="000000"/>
              </a:buClr>
              <a:buSzPts val="2700"/>
            </a:pPr>
            <a:endParaRPr lang="en-US" sz="1200" i="0" u="none" strike="noStrike" cap="none" dirty="0">
              <a:solidFill>
                <a:srgbClr val="000000"/>
              </a:solidFill>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b="1" dirty="0" err="1">
                <a:latin typeface="Rubik"/>
                <a:ea typeface="Rubik"/>
                <a:cs typeface="Rubik"/>
                <a:sym typeface="Rubik"/>
              </a:rPr>
              <a:t>Rasio</a:t>
            </a:r>
            <a:r>
              <a:rPr lang="en-US" sz="1200" b="1" dirty="0">
                <a:latin typeface="Rubik"/>
                <a:ea typeface="Rubik"/>
                <a:cs typeface="Rubik"/>
                <a:sym typeface="Rubik"/>
              </a:rPr>
              <a:t> Rating Cabang</a:t>
            </a:r>
          </a:p>
          <a:p>
            <a:pPr marL="57150" marR="0" lvl="0" algn="l" rtl="0">
              <a:lnSpc>
                <a:spcPct val="100000"/>
              </a:lnSpc>
              <a:spcBef>
                <a:spcPts val="0"/>
              </a:spcBef>
              <a:spcAft>
                <a:spcPts val="0"/>
              </a:spcAft>
              <a:buClr>
                <a:srgbClr val="000000"/>
              </a:buClr>
              <a:buSzPts val="2700"/>
            </a:pPr>
            <a:r>
              <a:rPr lang="en-US" sz="1200" i="0" u="none" strike="noStrike" cap="none" dirty="0">
                <a:solidFill>
                  <a:srgbClr val="000000"/>
                </a:solidFill>
                <a:latin typeface="Rubik"/>
                <a:ea typeface="Rubik"/>
                <a:cs typeface="Rubik"/>
                <a:sym typeface="Rubik"/>
              </a:rPr>
              <a:t>1. </a:t>
            </a:r>
            <a:r>
              <a:rPr lang="en-US" sz="1200" i="0" u="none" strike="noStrike" cap="none" dirty="0" err="1">
                <a:solidFill>
                  <a:srgbClr val="000000"/>
                </a:solidFill>
                <a:latin typeface="Rubik"/>
                <a:ea typeface="Rubik"/>
                <a:cs typeface="Rubik"/>
                <a:sym typeface="Rubik"/>
              </a:rPr>
              <a:t>Terbagi</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menjadi</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tiga</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cabang</a:t>
            </a:r>
            <a:r>
              <a:rPr lang="en-US" sz="1200" dirty="0">
                <a:latin typeface="Rubik"/>
                <a:ea typeface="Rubik"/>
                <a:cs typeface="Rubik"/>
                <a:sym typeface="Rubik"/>
              </a:rPr>
              <a:t> (</a:t>
            </a:r>
            <a:r>
              <a:rPr lang="en-US" sz="1200" dirty="0" err="1">
                <a:latin typeface="Rubik"/>
                <a:ea typeface="Rubik"/>
                <a:cs typeface="Rubik"/>
                <a:sym typeface="Rubik"/>
              </a:rPr>
              <a:t>Apotek</a:t>
            </a:r>
            <a:r>
              <a:rPr lang="en-US" sz="1200" dirty="0">
                <a:latin typeface="Rubik"/>
                <a:ea typeface="Rubik"/>
                <a:cs typeface="Rubik"/>
                <a:sym typeface="Rubik"/>
              </a:rPr>
              <a:t>, </a:t>
            </a:r>
            <a:r>
              <a:rPr lang="en-US" sz="1200" dirty="0" err="1">
                <a:latin typeface="Rubik"/>
                <a:ea typeface="Rubik"/>
                <a:cs typeface="Rubik"/>
                <a:sym typeface="Rubik"/>
              </a:rPr>
              <a:t>Klinik</a:t>
            </a:r>
            <a:r>
              <a:rPr lang="en-US" sz="1200" dirty="0">
                <a:latin typeface="Rubik"/>
                <a:ea typeface="Rubik"/>
                <a:cs typeface="Rubik"/>
                <a:sym typeface="Rubik"/>
              </a:rPr>
              <a:t> &amp; </a:t>
            </a:r>
            <a:r>
              <a:rPr lang="en-US" sz="1200" dirty="0" err="1">
                <a:latin typeface="Rubik"/>
                <a:ea typeface="Rubik"/>
                <a:cs typeface="Rubik"/>
                <a:sym typeface="Rubik"/>
              </a:rPr>
              <a:t>Apotek</a:t>
            </a:r>
            <a:r>
              <a:rPr lang="en-US" sz="1200" dirty="0">
                <a:latin typeface="Rubik"/>
                <a:ea typeface="Rubik"/>
                <a:cs typeface="Rubik"/>
                <a:sym typeface="Rubik"/>
              </a:rPr>
              <a:t>, </a:t>
            </a:r>
            <a:r>
              <a:rPr lang="en-US" sz="1200" dirty="0" err="1">
                <a:latin typeface="Rubik"/>
                <a:ea typeface="Rubik"/>
                <a:cs typeface="Rubik"/>
                <a:sym typeface="Rubik"/>
              </a:rPr>
              <a:t>Klinik</a:t>
            </a:r>
            <a:r>
              <a:rPr lang="en-US" sz="1200" dirty="0">
                <a:latin typeface="Rubik"/>
                <a:ea typeface="Rubik"/>
                <a:cs typeface="Rubik"/>
                <a:sym typeface="Rubik"/>
              </a:rPr>
              <a:t> dan </a:t>
            </a:r>
            <a:r>
              <a:rPr lang="en-US" sz="1200" dirty="0" err="1">
                <a:latin typeface="Rubik"/>
                <a:ea typeface="Rubik"/>
                <a:cs typeface="Rubik"/>
                <a:sym typeface="Rubik"/>
              </a:rPr>
              <a:t>Laboratorium</a:t>
            </a:r>
            <a:r>
              <a:rPr lang="en-US" sz="1200" dirty="0">
                <a:latin typeface="Rubik"/>
                <a:ea typeface="Rubik"/>
                <a:cs typeface="Rubik"/>
                <a:sym typeface="Rubik"/>
              </a:rPr>
              <a:t>)</a:t>
            </a:r>
          </a:p>
          <a:p>
            <a:pPr marL="57150" marR="0" lvl="0" algn="l" rtl="0">
              <a:lnSpc>
                <a:spcPct val="100000"/>
              </a:lnSpc>
              <a:spcBef>
                <a:spcPts val="0"/>
              </a:spcBef>
              <a:spcAft>
                <a:spcPts val="0"/>
              </a:spcAft>
              <a:buClr>
                <a:srgbClr val="000000"/>
              </a:buClr>
              <a:buSzPts val="2700"/>
            </a:pPr>
            <a:r>
              <a:rPr lang="en-US" sz="1200" i="0" u="none" strike="noStrike" cap="none" dirty="0">
                <a:solidFill>
                  <a:srgbClr val="000000"/>
                </a:solidFill>
                <a:latin typeface="Rubik"/>
                <a:ea typeface="Rubik"/>
                <a:cs typeface="Rubik"/>
                <a:sym typeface="Rubik"/>
              </a:rPr>
              <a:t>2. </a:t>
            </a:r>
            <a:r>
              <a:rPr lang="en-US" sz="1200" i="0" u="none" strike="noStrike" cap="none" dirty="0" err="1">
                <a:solidFill>
                  <a:srgbClr val="000000"/>
                </a:solidFill>
                <a:latin typeface="Rubik"/>
                <a:ea typeface="Rubik"/>
                <a:cs typeface="Rubik"/>
                <a:sym typeface="Rubik"/>
              </a:rPr>
              <a:t>Proporsi</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terbesar</a:t>
            </a:r>
            <a:r>
              <a:rPr lang="en-US" sz="1200" i="0" u="none" strike="noStrike" cap="none" dirty="0">
                <a:solidFill>
                  <a:srgbClr val="000000"/>
                </a:solidFill>
                <a:latin typeface="Rubik"/>
                <a:ea typeface="Rubik"/>
                <a:cs typeface="Rubik"/>
                <a:sym typeface="Rubik"/>
              </a:rPr>
              <a:t>: Kimia Farma – </a:t>
            </a:r>
            <a:r>
              <a:rPr lang="en-US" sz="1200" i="0" u="none" strike="noStrike" cap="none" dirty="0" err="1">
                <a:solidFill>
                  <a:srgbClr val="000000"/>
                </a:solidFill>
                <a:latin typeface="Rubik"/>
                <a:ea typeface="Rubik"/>
                <a:cs typeface="Rubik"/>
                <a:sym typeface="Rubik"/>
              </a:rPr>
              <a:t>Apotek</a:t>
            </a:r>
            <a:r>
              <a:rPr lang="en-US" sz="1200" i="0" u="none" strike="noStrike" cap="none" dirty="0">
                <a:solidFill>
                  <a:srgbClr val="000000"/>
                </a:solidFill>
                <a:latin typeface="Rubik"/>
                <a:ea typeface="Rubik"/>
                <a:cs typeface="Rubik"/>
                <a:sym typeface="Rubik"/>
              </a:rPr>
              <a:t> (32,2%)</a:t>
            </a:r>
          </a:p>
          <a:p>
            <a:pPr marL="57150" marR="0" lvl="0" algn="l" rtl="0">
              <a:lnSpc>
                <a:spcPct val="100000"/>
              </a:lnSpc>
              <a:spcBef>
                <a:spcPts val="0"/>
              </a:spcBef>
              <a:spcAft>
                <a:spcPts val="0"/>
              </a:spcAft>
              <a:buClr>
                <a:srgbClr val="000000"/>
              </a:buClr>
              <a:buSzPts val="2700"/>
            </a:pPr>
            <a:endParaRPr lang="en-US" sz="1200" dirty="0">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b="1" i="0" u="none" strike="noStrike" cap="none" dirty="0" err="1">
                <a:solidFill>
                  <a:srgbClr val="000000"/>
                </a:solidFill>
                <a:latin typeface="Rubik"/>
                <a:ea typeface="Rubik"/>
                <a:cs typeface="Rubik"/>
                <a:sym typeface="Rubik"/>
              </a:rPr>
              <a:t>Produk</a:t>
            </a:r>
            <a:r>
              <a:rPr lang="en-US" sz="1200" b="1" i="0" u="none" strike="noStrike" cap="none" dirty="0">
                <a:solidFill>
                  <a:srgbClr val="000000"/>
                </a:solidFill>
                <a:latin typeface="Rubik"/>
                <a:ea typeface="Rubik"/>
                <a:cs typeface="Rubik"/>
                <a:sym typeface="Rubik"/>
              </a:rPr>
              <a:t> </a:t>
            </a:r>
            <a:r>
              <a:rPr lang="en-US" sz="1200" b="1" i="0" u="none" strike="noStrike" cap="none" dirty="0" err="1">
                <a:solidFill>
                  <a:srgbClr val="000000"/>
                </a:solidFill>
                <a:latin typeface="Rubik"/>
                <a:ea typeface="Rubik"/>
                <a:cs typeface="Rubik"/>
                <a:sym typeface="Rubik"/>
              </a:rPr>
              <a:t>Terlaris</a:t>
            </a:r>
            <a:endParaRPr lang="en-US" sz="1200" b="1" i="0" u="none" strike="noStrike" cap="none" dirty="0">
              <a:solidFill>
                <a:srgbClr val="000000"/>
              </a:solidFill>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dirty="0" err="1">
                <a:latin typeface="Rubik"/>
                <a:ea typeface="Rubik"/>
                <a:cs typeface="Rubik"/>
                <a:sym typeface="Rubik"/>
              </a:rPr>
              <a:t>Terdapat</a:t>
            </a:r>
            <a:r>
              <a:rPr lang="en-US" sz="1200" dirty="0">
                <a:latin typeface="Rubik"/>
                <a:ea typeface="Rubik"/>
                <a:cs typeface="Rubik"/>
                <a:sym typeface="Rubik"/>
              </a:rPr>
              <a:t> 8 </a:t>
            </a:r>
            <a:r>
              <a:rPr lang="en-US" sz="1200" dirty="0" err="1">
                <a:latin typeface="Rubik"/>
                <a:ea typeface="Rubik"/>
                <a:cs typeface="Rubik"/>
                <a:sym typeface="Rubik"/>
              </a:rPr>
              <a:t>Produk</a:t>
            </a:r>
            <a:r>
              <a:rPr lang="en-US" sz="1200" dirty="0">
                <a:latin typeface="Rubik"/>
                <a:ea typeface="Rubik"/>
                <a:cs typeface="Rubik"/>
                <a:sym typeface="Rubik"/>
              </a:rPr>
              <a:t> </a:t>
            </a:r>
            <a:r>
              <a:rPr lang="en-US" sz="1200" dirty="0" err="1">
                <a:latin typeface="Rubik"/>
                <a:ea typeface="Rubik"/>
                <a:cs typeface="Rubik"/>
                <a:sym typeface="Rubik"/>
              </a:rPr>
              <a:t>terlaris</a:t>
            </a:r>
            <a:r>
              <a:rPr lang="en-US" sz="1200" dirty="0">
                <a:latin typeface="Rubik"/>
                <a:ea typeface="Rubik"/>
                <a:cs typeface="Rubik"/>
                <a:sym typeface="Rubik"/>
              </a:rPr>
              <a:t> </a:t>
            </a:r>
            <a:r>
              <a:rPr lang="en-US" sz="1200" dirty="0" err="1">
                <a:latin typeface="Rubik"/>
                <a:ea typeface="Rubik"/>
                <a:cs typeface="Rubik"/>
                <a:sym typeface="Rubik"/>
              </a:rPr>
              <a:t>dari</a:t>
            </a:r>
            <a:r>
              <a:rPr lang="en-US" sz="1200" dirty="0">
                <a:latin typeface="Rubik"/>
                <a:ea typeface="Rubik"/>
                <a:cs typeface="Rubik"/>
                <a:sym typeface="Rubik"/>
              </a:rPr>
              <a:t> Kimia Farma yang </a:t>
            </a:r>
            <a:r>
              <a:rPr lang="en-US" sz="1200" dirty="0" err="1">
                <a:latin typeface="Rubik"/>
                <a:ea typeface="Rubik"/>
                <a:cs typeface="Rubik"/>
                <a:sym typeface="Rubik"/>
              </a:rPr>
              <a:t>digemari</a:t>
            </a:r>
            <a:r>
              <a:rPr lang="en-US" sz="1200" dirty="0">
                <a:latin typeface="Rubik"/>
                <a:ea typeface="Rubik"/>
                <a:cs typeface="Rubik"/>
                <a:sym typeface="Rubik"/>
              </a:rPr>
              <a:t> oleh </a:t>
            </a:r>
            <a:r>
              <a:rPr lang="en-US" sz="1200" dirty="0" err="1">
                <a:latin typeface="Rubik"/>
                <a:ea typeface="Rubik"/>
                <a:cs typeface="Rubik"/>
                <a:sym typeface="Rubik"/>
              </a:rPr>
              <a:t>konsumen</a:t>
            </a:r>
            <a:r>
              <a:rPr lang="en-US" sz="1200" dirty="0">
                <a:latin typeface="Rubik"/>
                <a:ea typeface="Rubik"/>
                <a:cs typeface="Rubik"/>
                <a:sym typeface="Rubik"/>
              </a:rPr>
              <a:t>.</a:t>
            </a:r>
          </a:p>
        </p:txBody>
      </p:sp>
    </p:spTree>
    <p:extLst>
      <p:ext uri="{BB962C8B-B14F-4D97-AF65-F5344CB8AC3E}">
        <p14:creationId xmlns:p14="http://schemas.microsoft.com/office/powerpoint/2010/main" val="2851985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1">
          <a:extLst>
            <a:ext uri="{FF2B5EF4-FFF2-40B4-BE49-F238E27FC236}">
              <a16:creationId xmlns:a16="http://schemas.microsoft.com/office/drawing/2014/main" id="{BA33F58A-FCA9-CF28-3021-37DC5211F4BA}"/>
            </a:ext>
          </a:extLst>
        </p:cNvPr>
        <p:cNvGrpSpPr/>
        <p:nvPr/>
      </p:nvGrpSpPr>
      <p:grpSpPr>
        <a:xfrm>
          <a:off x="0" y="0"/>
          <a:ext cx="0" cy="0"/>
          <a:chOff x="0" y="0"/>
          <a:chExt cx="0" cy="0"/>
        </a:xfrm>
      </p:grpSpPr>
      <p:pic>
        <p:nvPicPr>
          <p:cNvPr id="142" name="Google Shape;142;g23ec2985a68_1_56">
            <a:extLst>
              <a:ext uri="{FF2B5EF4-FFF2-40B4-BE49-F238E27FC236}">
                <a16:creationId xmlns:a16="http://schemas.microsoft.com/office/drawing/2014/main" id="{5AB24CD8-58FE-34C5-10AF-9DA42D2B312D}"/>
              </a:ext>
            </a:extLst>
          </p:cNvPr>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43" name="Google Shape;143;g23ec2985a68_1_56">
            <a:extLst>
              <a:ext uri="{FF2B5EF4-FFF2-40B4-BE49-F238E27FC236}">
                <a16:creationId xmlns:a16="http://schemas.microsoft.com/office/drawing/2014/main" id="{D36D2B9C-F39A-272E-52E4-58A5CC473E3D}"/>
              </a:ext>
            </a:extLst>
          </p:cNvPr>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44" name="Google Shape;144;g23ec2985a68_1_56">
            <a:extLst>
              <a:ext uri="{FF2B5EF4-FFF2-40B4-BE49-F238E27FC236}">
                <a16:creationId xmlns:a16="http://schemas.microsoft.com/office/drawing/2014/main" id="{5893AE2D-A421-905B-286B-2BCA4A72A722}"/>
              </a:ext>
            </a:extLst>
          </p:cNvPr>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4"/>
            </a:pPr>
            <a:r>
              <a:rPr lang="en" sz="2700" b="1" dirty="0">
                <a:latin typeface="Rubik"/>
                <a:ea typeface="Rubik"/>
                <a:cs typeface="Rubik"/>
                <a:sym typeface="Rubik"/>
              </a:rPr>
              <a:t>Dashboard  Performance Analytics</a:t>
            </a:r>
            <a:endParaRPr sz="2700" b="1" i="0" u="none" strike="noStrike" cap="none" dirty="0">
              <a:solidFill>
                <a:srgbClr val="000000"/>
              </a:solidFill>
              <a:latin typeface="Rubik"/>
              <a:ea typeface="Rubik"/>
              <a:cs typeface="Rubik"/>
              <a:sym typeface="Rubik"/>
            </a:endParaRPr>
          </a:p>
        </p:txBody>
      </p:sp>
      <p:sp>
        <p:nvSpPr>
          <p:cNvPr id="4" name="TextBox 3">
            <a:extLst>
              <a:ext uri="{FF2B5EF4-FFF2-40B4-BE49-F238E27FC236}">
                <a16:creationId xmlns:a16="http://schemas.microsoft.com/office/drawing/2014/main" id="{80B5989A-B9C6-EC05-F518-EE670E101E50}"/>
              </a:ext>
            </a:extLst>
          </p:cNvPr>
          <p:cNvSpPr txBox="1"/>
          <p:nvPr/>
        </p:nvSpPr>
        <p:spPr>
          <a:xfrm>
            <a:off x="783772" y="1164862"/>
            <a:ext cx="7933729" cy="2923877"/>
          </a:xfrm>
          <a:prstGeom prst="rect">
            <a:avLst/>
          </a:prstGeom>
          <a:noFill/>
        </p:spPr>
        <p:txBody>
          <a:bodyPr wrap="square">
            <a:spAutoFit/>
          </a:bodyPr>
          <a:lstStyle/>
          <a:p>
            <a:pPr marL="57150" marR="0" lvl="0" rtl="0">
              <a:lnSpc>
                <a:spcPct val="100000"/>
              </a:lnSpc>
              <a:spcBef>
                <a:spcPts val="0"/>
              </a:spcBef>
              <a:spcAft>
                <a:spcPts val="0"/>
              </a:spcAft>
              <a:buClr>
                <a:srgbClr val="000000"/>
              </a:buClr>
              <a:buSzPts val="2700"/>
            </a:pPr>
            <a:r>
              <a:rPr lang="en-US" sz="1400" b="1" dirty="0">
                <a:latin typeface="Rubik"/>
                <a:ea typeface="Rubik"/>
                <a:cs typeface="Rubik"/>
                <a:sym typeface="Rubik"/>
              </a:rPr>
              <a:t>INTERPRETASI</a:t>
            </a:r>
          </a:p>
          <a:p>
            <a:pPr marL="57150" marR="0" lvl="0" algn="l" rtl="0">
              <a:lnSpc>
                <a:spcPct val="100000"/>
              </a:lnSpc>
              <a:spcBef>
                <a:spcPts val="0"/>
              </a:spcBef>
              <a:spcAft>
                <a:spcPts val="0"/>
              </a:spcAft>
              <a:buClr>
                <a:srgbClr val="000000"/>
              </a:buClr>
              <a:buSzPts val="2700"/>
            </a:pPr>
            <a:endParaRPr lang="en-US" i="0" u="none" strike="noStrike" cap="none" dirty="0">
              <a:solidFill>
                <a:srgbClr val="000000"/>
              </a:solidFill>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b="1" i="0" u="none" strike="noStrike" cap="none" dirty="0">
                <a:solidFill>
                  <a:srgbClr val="000000"/>
                </a:solidFill>
                <a:latin typeface="Rubik"/>
                <a:ea typeface="Rubik"/>
                <a:cs typeface="Rubik"/>
                <a:sym typeface="Rubik"/>
              </a:rPr>
              <a:t>Cabang </a:t>
            </a:r>
            <a:r>
              <a:rPr lang="en-US" sz="1200" b="1" i="0" u="none" strike="noStrike" cap="none" dirty="0" err="1">
                <a:solidFill>
                  <a:srgbClr val="000000"/>
                </a:solidFill>
                <a:latin typeface="Rubik"/>
                <a:ea typeface="Rubik"/>
                <a:cs typeface="Rubik"/>
                <a:sym typeface="Rubik"/>
              </a:rPr>
              <a:t>dengan</a:t>
            </a:r>
            <a:r>
              <a:rPr lang="en-US" sz="1200" b="1" i="0" u="none" strike="noStrike" cap="none" dirty="0">
                <a:solidFill>
                  <a:srgbClr val="000000"/>
                </a:solidFill>
                <a:latin typeface="Rubik"/>
                <a:ea typeface="Rubik"/>
                <a:cs typeface="Rubik"/>
                <a:sym typeface="Rubik"/>
              </a:rPr>
              <a:t> </a:t>
            </a:r>
            <a:r>
              <a:rPr lang="en-US" sz="1200" b="1" i="0" u="none" strike="noStrike" cap="none" dirty="0" err="1">
                <a:solidFill>
                  <a:srgbClr val="000000"/>
                </a:solidFill>
                <a:latin typeface="Rubik"/>
                <a:ea typeface="Rubik"/>
                <a:cs typeface="Rubik"/>
                <a:sym typeface="Rubik"/>
              </a:rPr>
              <a:t>Peringkat</a:t>
            </a:r>
            <a:r>
              <a:rPr lang="en-US" sz="1200" b="1" i="0" u="none" strike="noStrike" cap="none" dirty="0">
                <a:solidFill>
                  <a:srgbClr val="000000"/>
                </a:solidFill>
                <a:latin typeface="Rubik"/>
                <a:ea typeface="Rubik"/>
                <a:cs typeface="Rubik"/>
                <a:sym typeface="Rubik"/>
              </a:rPr>
              <a:t> </a:t>
            </a:r>
            <a:r>
              <a:rPr lang="en-US" sz="1200" b="1" i="0" u="none" strike="noStrike" cap="none" dirty="0" err="1">
                <a:solidFill>
                  <a:srgbClr val="000000"/>
                </a:solidFill>
                <a:latin typeface="Rubik"/>
                <a:ea typeface="Rubik"/>
                <a:cs typeface="Rubik"/>
                <a:sym typeface="Rubik"/>
              </a:rPr>
              <a:t>Tertinggi</a:t>
            </a:r>
            <a:endParaRPr lang="en-US" sz="1200" b="1" i="0" u="none" strike="noStrike" cap="none" dirty="0">
              <a:solidFill>
                <a:srgbClr val="000000"/>
              </a:solidFill>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dirty="0" err="1">
                <a:latin typeface="Rubik"/>
                <a:ea typeface="Rubik"/>
                <a:cs typeface="Rubik"/>
                <a:sym typeface="Rubik"/>
              </a:rPr>
              <a:t>Terdapat</a:t>
            </a:r>
            <a:r>
              <a:rPr lang="en-US" sz="1200" dirty="0">
                <a:latin typeface="Rubik"/>
                <a:ea typeface="Rubik"/>
                <a:cs typeface="Rubik"/>
                <a:sym typeface="Rubik"/>
              </a:rPr>
              <a:t> 10 </a:t>
            </a:r>
            <a:r>
              <a:rPr lang="en-US" sz="1200" dirty="0" err="1">
                <a:latin typeface="Rubik"/>
                <a:ea typeface="Rubik"/>
                <a:cs typeface="Rubik"/>
                <a:sym typeface="Rubik"/>
              </a:rPr>
              <a:t>kota</a:t>
            </a:r>
            <a:r>
              <a:rPr lang="en-US" sz="1200" dirty="0">
                <a:latin typeface="Rubik"/>
                <a:ea typeface="Rubik"/>
                <a:cs typeface="Rubik"/>
                <a:sym typeface="Rubik"/>
              </a:rPr>
              <a:t> di Indonesia yang </a:t>
            </a:r>
            <a:r>
              <a:rPr lang="en-US" sz="1200" dirty="0" err="1">
                <a:latin typeface="Rubik"/>
                <a:ea typeface="Rubik"/>
                <a:cs typeface="Rubik"/>
                <a:sym typeface="Rubik"/>
              </a:rPr>
              <a:t>menjadi</a:t>
            </a:r>
            <a:r>
              <a:rPr lang="en-US" sz="1200" dirty="0">
                <a:latin typeface="Rubik"/>
                <a:ea typeface="Rubik"/>
                <a:cs typeface="Rubik"/>
                <a:sym typeface="Rubik"/>
              </a:rPr>
              <a:t> </a:t>
            </a:r>
            <a:r>
              <a:rPr lang="en-US" sz="1200" dirty="0" err="1">
                <a:latin typeface="Rubik"/>
                <a:ea typeface="Rubik"/>
                <a:cs typeface="Rubik"/>
                <a:sym typeface="Rubik"/>
              </a:rPr>
              <a:t>cabang</a:t>
            </a:r>
            <a:r>
              <a:rPr lang="en-US" sz="1200" dirty="0">
                <a:latin typeface="Rubik"/>
                <a:ea typeface="Rubik"/>
                <a:cs typeface="Rubik"/>
                <a:sym typeface="Rubik"/>
              </a:rPr>
              <a:t> Perusahaan Kimia Farma </a:t>
            </a:r>
            <a:r>
              <a:rPr lang="en-US" sz="1200" dirty="0" err="1">
                <a:latin typeface="Rubik"/>
                <a:ea typeface="Rubik"/>
                <a:cs typeface="Rubik"/>
                <a:sym typeface="Rubik"/>
              </a:rPr>
              <a:t>dengan</a:t>
            </a:r>
            <a:r>
              <a:rPr lang="en-US" sz="1200" dirty="0">
                <a:latin typeface="Rubik"/>
                <a:ea typeface="Rubik"/>
                <a:cs typeface="Rubik"/>
                <a:sym typeface="Rubik"/>
              </a:rPr>
              <a:t> </a:t>
            </a:r>
            <a:r>
              <a:rPr lang="en-US" sz="1200" dirty="0" err="1">
                <a:latin typeface="Rubik"/>
                <a:ea typeface="Rubik"/>
                <a:cs typeface="Rubik"/>
                <a:sym typeface="Rubik"/>
              </a:rPr>
              <a:t>peringkat</a:t>
            </a:r>
            <a:r>
              <a:rPr lang="en-US" sz="1200" dirty="0">
                <a:latin typeface="Rubik"/>
                <a:ea typeface="Rubik"/>
                <a:cs typeface="Rubik"/>
                <a:sym typeface="Rubik"/>
              </a:rPr>
              <a:t> </a:t>
            </a:r>
            <a:r>
              <a:rPr lang="en-US" sz="1200" dirty="0" err="1">
                <a:latin typeface="Rubik"/>
                <a:ea typeface="Rubik"/>
                <a:cs typeface="Rubik"/>
                <a:sym typeface="Rubik"/>
              </a:rPr>
              <a:t>tertinggi</a:t>
            </a:r>
            <a:r>
              <a:rPr lang="en-US" sz="1200" dirty="0">
                <a:latin typeface="Rubik"/>
                <a:ea typeface="Rubik"/>
                <a:cs typeface="Rubik"/>
                <a:sym typeface="Rubik"/>
              </a:rPr>
              <a:t>.</a:t>
            </a:r>
          </a:p>
          <a:p>
            <a:pPr marL="57150" marR="0" lvl="0" algn="l" rtl="0">
              <a:lnSpc>
                <a:spcPct val="100000"/>
              </a:lnSpc>
              <a:spcBef>
                <a:spcPts val="0"/>
              </a:spcBef>
              <a:spcAft>
                <a:spcPts val="0"/>
              </a:spcAft>
              <a:buClr>
                <a:srgbClr val="000000"/>
              </a:buClr>
              <a:buSzPts val="2700"/>
            </a:pPr>
            <a:endParaRPr lang="en-US" sz="1200" i="0" u="none" strike="noStrike" cap="none" dirty="0">
              <a:solidFill>
                <a:srgbClr val="000000"/>
              </a:solidFill>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b="1" i="0" u="none" strike="noStrike" cap="none" dirty="0">
                <a:solidFill>
                  <a:srgbClr val="000000"/>
                </a:solidFill>
                <a:latin typeface="Rubik"/>
                <a:ea typeface="Rubik"/>
                <a:cs typeface="Rubik"/>
                <a:sym typeface="Rubik"/>
              </a:rPr>
              <a:t>Filter</a:t>
            </a:r>
          </a:p>
          <a:p>
            <a:pPr marL="57150" marR="0" lvl="0" algn="l" rtl="0">
              <a:lnSpc>
                <a:spcPct val="100000"/>
              </a:lnSpc>
              <a:spcBef>
                <a:spcPts val="0"/>
              </a:spcBef>
              <a:spcAft>
                <a:spcPts val="0"/>
              </a:spcAft>
              <a:buClr>
                <a:srgbClr val="000000"/>
              </a:buClr>
              <a:buSzPts val="2700"/>
            </a:pPr>
            <a:r>
              <a:rPr lang="en-US" sz="1200" dirty="0" err="1">
                <a:latin typeface="Rubik"/>
                <a:ea typeface="Rubik"/>
                <a:cs typeface="Rubik"/>
                <a:sym typeface="Rubik"/>
              </a:rPr>
              <a:t>Penggunaan</a:t>
            </a:r>
            <a:r>
              <a:rPr lang="en-US" sz="1200" dirty="0">
                <a:latin typeface="Rubik"/>
                <a:ea typeface="Rubik"/>
                <a:cs typeface="Rubik"/>
                <a:sym typeface="Rubik"/>
              </a:rPr>
              <a:t> filter yang </a:t>
            </a:r>
            <a:r>
              <a:rPr lang="en-US" sz="1200" dirty="0" err="1">
                <a:latin typeface="Rubik"/>
                <a:ea typeface="Rubik"/>
                <a:cs typeface="Rubik"/>
                <a:sym typeface="Rubik"/>
              </a:rPr>
              <a:t>dapat</a:t>
            </a:r>
            <a:r>
              <a:rPr lang="en-US" sz="1200" dirty="0">
                <a:latin typeface="Rubik"/>
                <a:ea typeface="Rubik"/>
                <a:cs typeface="Rubik"/>
                <a:sym typeface="Rubik"/>
              </a:rPr>
              <a:t> </a:t>
            </a:r>
            <a:r>
              <a:rPr lang="en-US" sz="1200" dirty="0" err="1">
                <a:latin typeface="Rubik"/>
                <a:ea typeface="Rubik"/>
                <a:cs typeface="Rubik"/>
                <a:sym typeface="Rubik"/>
              </a:rPr>
              <a:t>digunakan</a:t>
            </a:r>
            <a:r>
              <a:rPr lang="en-US" sz="1200" dirty="0">
                <a:latin typeface="Rubik"/>
                <a:ea typeface="Rubik"/>
                <a:cs typeface="Rubik"/>
                <a:sym typeface="Rubik"/>
              </a:rPr>
              <a:t> </a:t>
            </a:r>
            <a:r>
              <a:rPr lang="en-US" sz="1200" dirty="0" err="1">
                <a:latin typeface="Rubik"/>
                <a:ea typeface="Rubik"/>
                <a:cs typeface="Rubik"/>
                <a:sym typeface="Rubik"/>
              </a:rPr>
              <a:t>dengan</a:t>
            </a:r>
            <a:r>
              <a:rPr lang="en-US" sz="1200" dirty="0">
                <a:latin typeface="Rubik"/>
                <a:ea typeface="Rubik"/>
                <a:cs typeface="Rubik"/>
                <a:sym typeface="Rubik"/>
              </a:rPr>
              <a:t> </a:t>
            </a:r>
            <a:r>
              <a:rPr lang="en-US" sz="1200" dirty="0" err="1">
                <a:latin typeface="Rubik"/>
                <a:ea typeface="Rubik"/>
                <a:cs typeface="Rubik"/>
                <a:sym typeface="Rubik"/>
              </a:rPr>
              <a:t>mudah</a:t>
            </a:r>
            <a:r>
              <a:rPr lang="en-US" sz="1200" dirty="0">
                <a:latin typeface="Rubik"/>
                <a:ea typeface="Rubik"/>
                <a:cs typeface="Rubik"/>
                <a:sym typeface="Rubik"/>
              </a:rPr>
              <a:t> </a:t>
            </a:r>
            <a:r>
              <a:rPr lang="en-US" sz="1200" dirty="0" err="1">
                <a:latin typeface="Rubik"/>
                <a:ea typeface="Rubik"/>
                <a:cs typeface="Rubik"/>
                <a:sym typeface="Rubik"/>
              </a:rPr>
              <a:t>untuk</a:t>
            </a:r>
            <a:r>
              <a:rPr lang="en-US" sz="1200" dirty="0">
                <a:latin typeface="Rubik"/>
                <a:ea typeface="Rubik"/>
                <a:cs typeface="Rubik"/>
                <a:sym typeface="Rubik"/>
              </a:rPr>
              <a:t> </a:t>
            </a:r>
            <a:r>
              <a:rPr lang="en-US" sz="1200" dirty="0" err="1">
                <a:latin typeface="Rubik"/>
                <a:ea typeface="Rubik"/>
                <a:cs typeface="Rubik"/>
                <a:sym typeface="Rubik"/>
              </a:rPr>
              <a:t>mencari</a:t>
            </a:r>
            <a:r>
              <a:rPr lang="en-US" sz="1200" dirty="0">
                <a:latin typeface="Rubik"/>
                <a:ea typeface="Rubik"/>
                <a:cs typeface="Rubik"/>
                <a:sym typeface="Rubik"/>
              </a:rPr>
              <a:t> </a:t>
            </a:r>
            <a:r>
              <a:rPr lang="en-US" sz="1200" dirty="0" err="1">
                <a:latin typeface="Rubik"/>
                <a:ea typeface="Rubik"/>
                <a:cs typeface="Rubik"/>
                <a:sym typeface="Rubik"/>
              </a:rPr>
              <a:t>tanggal</a:t>
            </a:r>
            <a:r>
              <a:rPr lang="en-US" sz="1200" dirty="0">
                <a:latin typeface="Rubik"/>
                <a:ea typeface="Rubik"/>
                <a:cs typeface="Rubik"/>
                <a:sym typeface="Rubik"/>
              </a:rPr>
              <a:t>, </a:t>
            </a:r>
            <a:r>
              <a:rPr lang="en-US" sz="1200" dirty="0" err="1">
                <a:latin typeface="Rubik"/>
                <a:ea typeface="Rubik"/>
                <a:cs typeface="Rubik"/>
                <a:sym typeface="Rubik"/>
              </a:rPr>
              <a:t>provinsi</a:t>
            </a:r>
            <a:r>
              <a:rPr lang="en-US" sz="1200" dirty="0">
                <a:latin typeface="Rubik"/>
                <a:ea typeface="Rubik"/>
                <a:cs typeface="Rubik"/>
                <a:sym typeface="Rubik"/>
              </a:rPr>
              <a:t>, dan </a:t>
            </a:r>
            <a:r>
              <a:rPr lang="en-US" sz="1200" dirty="0" err="1">
                <a:latin typeface="Rubik"/>
                <a:ea typeface="Rubik"/>
                <a:cs typeface="Rubik"/>
                <a:sym typeface="Rubik"/>
              </a:rPr>
              <a:t>kota</a:t>
            </a:r>
            <a:r>
              <a:rPr lang="en-US" sz="1200" dirty="0">
                <a:latin typeface="Rubik"/>
                <a:ea typeface="Rubik"/>
                <a:cs typeface="Rubik"/>
                <a:sym typeface="Rubik"/>
              </a:rPr>
              <a:t> yang </a:t>
            </a:r>
            <a:r>
              <a:rPr lang="en-US" sz="1200" dirty="0" err="1">
                <a:latin typeface="Rubik"/>
                <a:ea typeface="Rubik"/>
                <a:cs typeface="Rubik"/>
                <a:sym typeface="Rubik"/>
              </a:rPr>
              <a:t>diinginkan</a:t>
            </a:r>
            <a:r>
              <a:rPr lang="en-US" sz="1200" dirty="0">
                <a:latin typeface="Rubik"/>
                <a:ea typeface="Rubik"/>
                <a:cs typeface="Rubik"/>
                <a:sym typeface="Rubik"/>
              </a:rPr>
              <a:t>.</a:t>
            </a:r>
          </a:p>
          <a:p>
            <a:pPr marL="57150" marR="0" lvl="0" algn="l" rtl="0">
              <a:lnSpc>
                <a:spcPct val="100000"/>
              </a:lnSpc>
              <a:spcBef>
                <a:spcPts val="0"/>
              </a:spcBef>
              <a:spcAft>
                <a:spcPts val="0"/>
              </a:spcAft>
              <a:buClr>
                <a:srgbClr val="000000"/>
              </a:buClr>
              <a:buSzPts val="2700"/>
            </a:pPr>
            <a:endParaRPr lang="en-US" sz="1200" i="0" u="none" strike="noStrike" cap="none" dirty="0">
              <a:solidFill>
                <a:srgbClr val="000000"/>
              </a:solidFill>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b="1" i="0" u="none" strike="noStrike" cap="none" dirty="0" err="1">
                <a:solidFill>
                  <a:srgbClr val="000000"/>
                </a:solidFill>
                <a:latin typeface="Rubik"/>
                <a:ea typeface="Rubik"/>
                <a:cs typeface="Rubik"/>
                <a:sym typeface="Rubik"/>
              </a:rPr>
              <a:t>Penjualan</a:t>
            </a:r>
            <a:r>
              <a:rPr lang="en-US" sz="1200" b="1" i="0" u="none" strike="noStrike" cap="none" dirty="0">
                <a:solidFill>
                  <a:srgbClr val="000000"/>
                </a:solidFill>
                <a:latin typeface="Rubik"/>
                <a:ea typeface="Rubik"/>
                <a:cs typeface="Rubik"/>
                <a:sym typeface="Rubik"/>
              </a:rPr>
              <a:t> per </a:t>
            </a:r>
            <a:r>
              <a:rPr lang="en-US" sz="1200" b="1" i="0" u="none" strike="noStrike" cap="none" dirty="0" err="1">
                <a:solidFill>
                  <a:srgbClr val="000000"/>
                </a:solidFill>
                <a:latin typeface="Rubik"/>
                <a:ea typeface="Rubik"/>
                <a:cs typeface="Rubik"/>
                <a:sym typeface="Rubik"/>
              </a:rPr>
              <a:t>Provinsi</a:t>
            </a:r>
            <a:endParaRPr lang="en-US" sz="1200" b="1" i="0" u="none" strike="noStrike" cap="none" dirty="0">
              <a:solidFill>
                <a:srgbClr val="000000"/>
              </a:solidFill>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dirty="0" err="1">
                <a:latin typeface="Rubik"/>
                <a:ea typeface="Rubik"/>
                <a:cs typeface="Rubik"/>
                <a:sym typeface="Rubik"/>
              </a:rPr>
              <a:t>Terdapat</a:t>
            </a:r>
            <a:r>
              <a:rPr lang="en-US" sz="1200" dirty="0">
                <a:latin typeface="Rubik"/>
                <a:ea typeface="Rubik"/>
                <a:cs typeface="Rubik"/>
                <a:sym typeface="Rubik"/>
              </a:rPr>
              <a:t> 10 </a:t>
            </a:r>
            <a:r>
              <a:rPr lang="en-US" sz="1200" dirty="0" err="1">
                <a:latin typeface="Rubik"/>
                <a:ea typeface="Rubik"/>
                <a:cs typeface="Rubik"/>
                <a:sym typeface="Rubik"/>
              </a:rPr>
              <a:t>Provinsi</a:t>
            </a:r>
            <a:r>
              <a:rPr lang="en-US" sz="1200" dirty="0">
                <a:latin typeface="Rubik"/>
                <a:ea typeface="Rubik"/>
                <a:cs typeface="Rubik"/>
                <a:sym typeface="Rubik"/>
              </a:rPr>
              <a:t> yang </a:t>
            </a:r>
            <a:r>
              <a:rPr lang="en-US" sz="1200" dirty="0" err="1">
                <a:latin typeface="Rubik"/>
                <a:ea typeface="Rubik"/>
                <a:cs typeface="Rubik"/>
                <a:sym typeface="Rubik"/>
              </a:rPr>
              <a:t>menempati</a:t>
            </a:r>
            <a:r>
              <a:rPr lang="en-US" sz="1200" dirty="0">
                <a:latin typeface="Rubik"/>
                <a:ea typeface="Rubik"/>
                <a:cs typeface="Rubik"/>
                <a:sym typeface="Rubik"/>
              </a:rPr>
              <a:t> </a:t>
            </a:r>
            <a:r>
              <a:rPr lang="en-US" sz="1200" dirty="0" err="1">
                <a:latin typeface="Rubik"/>
                <a:ea typeface="Rubik"/>
                <a:cs typeface="Rubik"/>
                <a:sym typeface="Rubik"/>
              </a:rPr>
              <a:t>urutan</a:t>
            </a:r>
            <a:r>
              <a:rPr lang="en-US" sz="1200" dirty="0">
                <a:latin typeface="Rubik"/>
                <a:ea typeface="Rubik"/>
                <a:cs typeface="Rubik"/>
                <a:sym typeface="Rubik"/>
              </a:rPr>
              <a:t> </a:t>
            </a:r>
            <a:r>
              <a:rPr lang="en-US" sz="1200" dirty="0" err="1">
                <a:latin typeface="Rubik"/>
                <a:ea typeface="Rubik"/>
                <a:cs typeface="Rubik"/>
                <a:sym typeface="Rubik"/>
              </a:rPr>
              <a:t>dengan</a:t>
            </a:r>
            <a:r>
              <a:rPr lang="en-US" sz="1200" dirty="0">
                <a:latin typeface="Rubik"/>
                <a:ea typeface="Rubik"/>
                <a:cs typeface="Rubik"/>
                <a:sym typeface="Rubik"/>
              </a:rPr>
              <a:t> </a:t>
            </a:r>
            <a:r>
              <a:rPr lang="en-US" sz="1200" dirty="0" err="1">
                <a:latin typeface="Rubik"/>
                <a:ea typeface="Rubik"/>
                <a:cs typeface="Rubik"/>
                <a:sym typeface="Rubik"/>
              </a:rPr>
              <a:t>penjualan</a:t>
            </a:r>
            <a:r>
              <a:rPr lang="en-US" sz="1200" dirty="0">
                <a:latin typeface="Rubik"/>
                <a:ea typeface="Rubik"/>
                <a:cs typeface="Rubik"/>
                <a:sym typeface="Rubik"/>
              </a:rPr>
              <a:t> </a:t>
            </a:r>
            <a:r>
              <a:rPr lang="en-US" sz="1200" dirty="0" err="1">
                <a:latin typeface="Rubik"/>
                <a:ea typeface="Rubik"/>
                <a:cs typeface="Rubik"/>
                <a:sym typeface="Rubik"/>
              </a:rPr>
              <a:t>tertinggi</a:t>
            </a:r>
            <a:r>
              <a:rPr lang="en-US" sz="1200" dirty="0">
                <a:latin typeface="Rubik"/>
                <a:ea typeface="Rubik"/>
                <a:cs typeface="Rubik"/>
                <a:sym typeface="Rubik"/>
              </a:rPr>
              <a:t> di Indonesia.</a:t>
            </a:r>
          </a:p>
          <a:p>
            <a:pPr marL="57150" marR="0" lvl="0" algn="l" rtl="0">
              <a:lnSpc>
                <a:spcPct val="100000"/>
              </a:lnSpc>
              <a:spcBef>
                <a:spcPts val="0"/>
              </a:spcBef>
              <a:spcAft>
                <a:spcPts val="0"/>
              </a:spcAft>
              <a:buClr>
                <a:srgbClr val="000000"/>
              </a:buClr>
              <a:buSzPts val="2700"/>
            </a:pPr>
            <a:endParaRPr lang="en-US" sz="1200" dirty="0">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b="1" dirty="0" err="1">
                <a:latin typeface="Rubik"/>
                <a:ea typeface="Rubik"/>
                <a:cs typeface="Rubik"/>
                <a:sym typeface="Rubik"/>
              </a:rPr>
              <a:t>Transaksi</a:t>
            </a:r>
            <a:r>
              <a:rPr lang="en-US" sz="1200" b="1" dirty="0">
                <a:latin typeface="Rubik"/>
                <a:ea typeface="Rubik"/>
                <a:cs typeface="Rubik"/>
                <a:sym typeface="Rubik"/>
              </a:rPr>
              <a:t> per </a:t>
            </a:r>
            <a:r>
              <a:rPr lang="en-US" sz="1200" b="1" dirty="0" err="1">
                <a:latin typeface="Rubik"/>
                <a:ea typeface="Rubik"/>
                <a:cs typeface="Rubik"/>
                <a:sym typeface="Rubik"/>
              </a:rPr>
              <a:t>Provinsi</a:t>
            </a:r>
            <a:endParaRPr lang="en-US" sz="1200" b="1" dirty="0">
              <a:latin typeface="Rubik"/>
              <a:ea typeface="Rubik"/>
              <a:cs typeface="Rubik"/>
              <a:sym typeface="Rubik"/>
            </a:endParaRPr>
          </a:p>
          <a:p>
            <a:pPr marL="57150" marR="0" lvl="0" algn="l" rtl="0">
              <a:lnSpc>
                <a:spcPct val="100000"/>
              </a:lnSpc>
              <a:spcBef>
                <a:spcPts val="0"/>
              </a:spcBef>
              <a:spcAft>
                <a:spcPts val="0"/>
              </a:spcAft>
              <a:buClr>
                <a:srgbClr val="000000"/>
              </a:buClr>
              <a:buSzPts val="2700"/>
            </a:pPr>
            <a:r>
              <a:rPr lang="en-US" sz="1200" dirty="0" err="1">
                <a:latin typeface="Rubik"/>
                <a:ea typeface="Rubik"/>
                <a:cs typeface="Rubik"/>
                <a:sym typeface="Rubik"/>
              </a:rPr>
              <a:t>Terdapat</a:t>
            </a:r>
            <a:r>
              <a:rPr lang="en-US" sz="1200" dirty="0">
                <a:latin typeface="Rubik"/>
                <a:ea typeface="Rubik"/>
                <a:cs typeface="Rubik"/>
                <a:sym typeface="Rubik"/>
              </a:rPr>
              <a:t> 10 </a:t>
            </a:r>
            <a:r>
              <a:rPr lang="en-US" sz="1200" dirty="0" err="1">
                <a:latin typeface="Rubik"/>
                <a:ea typeface="Rubik"/>
                <a:cs typeface="Rubik"/>
                <a:sym typeface="Rubik"/>
              </a:rPr>
              <a:t>Provinsi</a:t>
            </a:r>
            <a:r>
              <a:rPr lang="en-US" sz="1200" dirty="0">
                <a:latin typeface="Rubik"/>
                <a:ea typeface="Rubik"/>
                <a:cs typeface="Rubik"/>
                <a:sym typeface="Rubik"/>
              </a:rPr>
              <a:t> yang </a:t>
            </a:r>
            <a:r>
              <a:rPr lang="en-US" sz="1200" dirty="0" err="1">
                <a:latin typeface="Rubik"/>
                <a:ea typeface="Rubik"/>
                <a:cs typeface="Rubik"/>
                <a:sym typeface="Rubik"/>
              </a:rPr>
              <a:t>menempati</a:t>
            </a:r>
            <a:r>
              <a:rPr lang="en-US" sz="1200" dirty="0">
                <a:latin typeface="Rubik"/>
                <a:ea typeface="Rubik"/>
                <a:cs typeface="Rubik"/>
                <a:sym typeface="Rubik"/>
              </a:rPr>
              <a:t> </a:t>
            </a:r>
            <a:r>
              <a:rPr lang="en-US" sz="1200" dirty="0" err="1">
                <a:latin typeface="Rubik"/>
                <a:ea typeface="Rubik"/>
                <a:cs typeface="Rubik"/>
                <a:sym typeface="Rubik"/>
              </a:rPr>
              <a:t>urutan</a:t>
            </a:r>
            <a:r>
              <a:rPr lang="en-US" sz="1200" dirty="0">
                <a:latin typeface="Rubik"/>
                <a:ea typeface="Rubik"/>
                <a:cs typeface="Rubik"/>
                <a:sym typeface="Rubik"/>
              </a:rPr>
              <a:t> </a:t>
            </a:r>
            <a:r>
              <a:rPr lang="en-US" sz="1200" dirty="0" err="1">
                <a:latin typeface="Rubik"/>
                <a:ea typeface="Rubik"/>
                <a:cs typeface="Rubik"/>
                <a:sym typeface="Rubik"/>
              </a:rPr>
              <a:t>dengan</a:t>
            </a:r>
            <a:r>
              <a:rPr lang="en-US" sz="1200" dirty="0">
                <a:latin typeface="Rubik"/>
                <a:ea typeface="Rubik"/>
                <a:cs typeface="Rubik"/>
                <a:sym typeface="Rubik"/>
              </a:rPr>
              <a:t> </a:t>
            </a:r>
            <a:r>
              <a:rPr lang="en-US" sz="1200" dirty="0" err="1">
                <a:latin typeface="Rubik"/>
                <a:ea typeface="Rubik"/>
                <a:cs typeface="Rubik"/>
                <a:sym typeface="Rubik"/>
              </a:rPr>
              <a:t>transaksi</a:t>
            </a:r>
            <a:r>
              <a:rPr lang="en-US" sz="1200" dirty="0">
                <a:latin typeface="Rubik"/>
                <a:ea typeface="Rubik"/>
                <a:cs typeface="Rubik"/>
                <a:sym typeface="Rubik"/>
              </a:rPr>
              <a:t> </a:t>
            </a:r>
            <a:r>
              <a:rPr lang="en-US" sz="1200" dirty="0" err="1">
                <a:latin typeface="Rubik"/>
                <a:ea typeface="Rubik"/>
                <a:cs typeface="Rubik"/>
                <a:sym typeface="Rubik"/>
              </a:rPr>
              <a:t>tertinggi</a:t>
            </a:r>
            <a:r>
              <a:rPr lang="en-US" sz="1200" dirty="0">
                <a:latin typeface="Rubik"/>
                <a:ea typeface="Rubik"/>
                <a:cs typeface="Rubik"/>
                <a:sym typeface="Rubik"/>
              </a:rPr>
              <a:t> di Indonesia.</a:t>
            </a:r>
          </a:p>
          <a:p>
            <a:pPr marL="57150" marR="0" lvl="0" algn="l" rtl="0">
              <a:lnSpc>
                <a:spcPct val="100000"/>
              </a:lnSpc>
              <a:spcBef>
                <a:spcPts val="0"/>
              </a:spcBef>
              <a:spcAft>
                <a:spcPts val="0"/>
              </a:spcAft>
              <a:buClr>
                <a:srgbClr val="000000"/>
              </a:buClr>
              <a:buSzPts val="2700"/>
            </a:pPr>
            <a:endParaRPr lang="en-US" sz="1200" dirty="0">
              <a:latin typeface="Rubik"/>
              <a:ea typeface="Rubik"/>
              <a:cs typeface="Rubik"/>
              <a:sym typeface="Rubik"/>
            </a:endParaRPr>
          </a:p>
        </p:txBody>
      </p:sp>
    </p:spTree>
    <p:extLst>
      <p:ext uri="{BB962C8B-B14F-4D97-AF65-F5344CB8AC3E}">
        <p14:creationId xmlns:p14="http://schemas.microsoft.com/office/powerpoint/2010/main" val="37114029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149"/>
        <p:cNvGrpSpPr/>
        <p:nvPr/>
      </p:nvGrpSpPr>
      <p:grpSpPr>
        <a:xfrm>
          <a:off x="0" y="0"/>
          <a:ext cx="0" cy="0"/>
          <a:chOff x="0" y="0"/>
          <a:chExt cx="0" cy="0"/>
        </a:xfrm>
      </p:grpSpPr>
      <p:pic>
        <p:nvPicPr>
          <p:cNvPr id="150" name="Google Shape;150;p8"/>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51" name="Google Shape;151;p8"/>
          <p:cNvPicPr preferRelativeResize="0"/>
          <p:nvPr/>
        </p:nvPicPr>
        <p:blipFill rotWithShape="1">
          <a:blip r:embed="rId4">
            <a:alphaModFix/>
          </a:blip>
          <a:srcRect/>
          <a:stretch/>
        </p:blipFill>
        <p:spPr>
          <a:xfrm>
            <a:off x="2895425" y="4262625"/>
            <a:ext cx="1399901" cy="541300"/>
          </a:xfrm>
          <a:prstGeom prst="rect">
            <a:avLst/>
          </a:prstGeom>
          <a:noFill/>
          <a:ln>
            <a:noFill/>
          </a:ln>
        </p:spPr>
      </p:pic>
      <p:sp>
        <p:nvSpPr>
          <p:cNvPr id="152" name="Google Shape;152;p8"/>
          <p:cNvSpPr txBox="1"/>
          <p:nvPr/>
        </p:nvSpPr>
        <p:spPr>
          <a:xfrm>
            <a:off x="2376000" y="1939850"/>
            <a:ext cx="4392000" cy="8772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4500"/>
              <a:buFont typeface="Arial"/>
              <a:buNone/>
            </a:pPr>
            <a:r>
              <a:rPr lang="en" sz="4500" b="1" i="0" u="none" strike="noStrike" cap="none">
                <a:solidFill>
                  <a:schemeClr val="lt1"/>
                </a:solidFill>
                <a:latin typeface="Rubik"/>
                <a:ea typeface="Rubik"/>
                <a:cs typeface="Rubik"/>
                <a:sym typeface="Rubik"/>
              </a:rPr>
              <a:t>Thank You</a:t>
            </a:r>
            <a:endParaRPr sz="2000" b="0" i="0" u="none" strike="noStrike" cap="none">
              <a:solidFill>
                <a:schemeClr val="lt1"/>
              </a:solidFill>
              <a:latin typeface="Rubik"/>
              <a:ea typeface="Rubik"/>
              <a:cs typeface="Rubik"/>
              <a:sym typeface="Rubik"/>
            </a:endParaRPr>
          </a:p>
        </p:txBody>
      </p:sp>
      <p:sp>
        <p:nvSpPr>
          <p:cNvPr id="153" name="Google Shape;153;p8"/>
          <p:cNvSpPr txBox="1"/>
          <p:nvPr/>
        </p:nvSpPr>
        <p:spPr>
          <a:xfrm>
            <a:off x="4314750" y="4248575"/>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Rubik SemiBold"/>
                <a:ea typeface="Rubik SemiBold"/>
                <a:cs typeface="Rubik SemiBold"/>
                <a:sym typeface="Rubik SemiBold"/>
              </a:rPr>
              <a:t>X</a:t>
            </a:r>
            <a:endParaRPr sz="3000" b="0" i="0" u="none" strike="noStrike" cap="none">
              <a:solidFill>
                <a:schemeClr val="lt1"/>
              </a:solidFill>
              <a:latin typeface="Rubik SemiBold"/>
              <a:ea typeface="Rubik SemiBold"/>
              <a:cs typeface="Rubik SemiBold"/>
              <a:sym typeface="Rubik SemiBold"/>
            </a:endParaRPr>
          </a:p>
        </p:txBody>
      </p:sp>
      <p:pic>
        <p:nvPicPr>
          <p:cNvPr id="2" name="Google Shape;61;p1">
            <a:extLst>
              <a:ext uri="{FF2B5EF4-FFF2-40B4-BE49-F238E27FC236}">
                <a16:creationId xmlns:a16="http://schemas.microsoft.com/office/drawing/2014/main" id="{A0CC603A-6E0B-21DD-ABA2-FBA9C1A0FB7C}"/>
              </a:ext>
            </a:extLst>
          </p:cNvPr>
          <p:cNvPicPr preferRelativeResize="0"/>
          <p:nvPr/>
        </p:nvPicPr>
        <p:blipFill>
          <a:blip r:embed="rId5">
            <a:alphaModFix/>
          </a:blip>
          <a:stretch>
            <a:fillRect/>
          </a:stretch>
        </p:blipFill>
        <p:spPr>
          <a:xfrm>
            <a:off x="4899391" y="4187500"/>
            <a:ext cx="1581660" cy="569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3"/>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73" name="Google Shape;73;p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74" name="Google Shape;74;p3"/>
          <p:cNvSpPr/>
          <p:nvPr/>
        </p:nvSpPr>
        <p:spPr>
          <a:xfrm>
            <a:off x="0" y="0"/>
            <a:ext cx="4572000" cy="5143500"/>
          </a:xfrm>
          <a:prstGeom prst="rect">
            <a:avLst/>
          </a:prstGeom>
          <a:solidFill>
            <a:srgbClr val="019FAB">
              <a:alpha val="4784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3"/>
          <p:cNvSpPr/>
          <p:nvPr/>
        </p:nvSpPr>
        <p:spPr>
          <a:xfrm>
            <a:off x="1033575" y="470775"/>
            <a:ext cx="2431800" cy="3298800"/>
          </a:xfrm>
          <a:prstGeom prst="roundRect">
            <a:avLst>
              <a:gd name="adj" fmla="val 16667"/>
            </a:avLst>
          </a:prstGeom>
          <a:blipFill dpi="0" rotWithShape="1">
            <a:blip r:embed="rId5">
              <a:extLst>
                <a:ext uri="{28A0092B-C50C-407E-A947-70E740481C1C}">
                  <a14:useLocalDpi xmlns:a14="http://schemas.microsoft.com/office/drawing/2010/main" val="0"/>
                </a:ext>
              </a:extLst>
            </a:blip>
            <a:srcRect/>
            <a:stretch>
              <a:fillRect/>
            </a:stretch>
          </a:blip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Rubik Medium"/>
              <a:ea typeface="Rubik Medium"/>
              <a:cs typeface="Rubik Medium"/>
              <a:sym typeface="Rubik Medium"/>
            </a:endParaRPr>
          </a:p>
        </p:txBody>
      </p:sp>
      <p:sp>
        <p:nvSpPr>
          <p:cNvPr id="76" name="Google Shape;76;p3"/>
          <p:cNvSpPr txBox="1"/>
          <p:nvPr/>
        </p:nvSpPr>
        <p:spPr>
          <a:xfrm>
            <a:off x="5116243" y="743805"/>
            <a:ext cx="3504600" cy="492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 sz="2000" b="1" i="0" u="none" strike="noStrike" cap="none" dirty="0">
                <a:solidFill>
                  <a:srgbClr val="000000"/>
                </a:solidFill>
                <a:latin typeface="Rubik SemiBold"/>
                <a:ea typeface="Rubik SemiBold"/>
                <a:cs typeface="Rubik SemiBold"/>
                <a:sym typeface="Rubik SemiBold"/>
              </a:rPr>
              <a:t>Tita Naura </a:t>
            </a:r>
            <a:r>
              <a:rPr lang="en" sz="2000" b="1" dirty="0">
                <a:latin typeface="Rubik SemiBold"/>
                <a:ea typeface="Rubik SemiBold"/>
                <a:cs typeface="Rubik SemiBold"/>
                <a:sym typeface="Rubik SemiBold"/>
              </a:rPr>
              <a:t>Fitriannisa</a:t>
            </a:r>
            <a:endParaRPr sz="2000" b="1" i="0" u="none" strike="noStrike" cap="none" dirty="0">
              <a:solidFill>
                <a:srgbClr val="000000"/>
              </a:solidFill>
              <a:latin typeface="Rubik SemiBold"/>
              <a:ea typeface="Rubik SemiBold"/>
              <a:cs typeface="Rubik SemiBold"/>
              <a:sym typeface="Rubik SemiBold"/>
            </a:endParaRPr>
          </a:p>
        </p:txBody>
      </p:sp>
      <p:sp>
        <p:nvSpPr>
          <p:cNvPr id="78" name="Google Shape;78;p3"/>
          <p:cNvSpPr txBox="1"/>
          <p:nvPr/>
        </p:nvSpPr>
        <p:spPr>
          <a:xfrm>
            <a:off x="4603096" y="1192808"/>
            <a:ext cx="4530895" cy="615523"/>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 b="0" i="0" u="none" strike="noStrike" cap="none" dirty="0">
                <a:solidFill>
                  <a:srgbClr val="019FAB"/>
                </a:solidFill>
                <a:latin typeface="Rubik SemiBold"/>
                <a:ea typeface="Rubik SemiBold"/>
                <a:cs typeface="Rubik SemiBold"/>
                <a:sym typeface="Rubik SemiBold"/>
              </a:rPr>
              <a:t> </a:t>
            </a:r>
            <a:r>
              <a:rPr lang="en" b="1" i="0" u="none" strike="noStrike" cap="none" dirty="0">
                <a:solidFill>
                  <a:srgbClr val="019FAB"/>
                </a:solidFill>
                <a:latin typeface="Rubik SemiBold"/>
                <a:ea typeface="Rubik SemiBold"/>
                <a:cs typeface="Rubik SemiBold"/>
                <a:sym typeface="Rubik SemiBold"/>
              </a:rPr>
              <a:t>Mahasisw</a:t>
            </a:r>
            <a:r>
              <a:rPr lang="en" b="1" dirty="0">
                <a:solidFill>
                  <a:srgbClr val="019FAB"/>
                </a:solidFill>
                <a:latin typeface="Rubik SemiBold"/>
                <a:ea typeface="Rubik SemiBold"/>
                <a:cs typeface="Rubik SemiBold"/>
                <a:sym typeface="Rubik SemiBold"/>
              </a:rPr>
              <a:t>a</a:t>
            </a:r>
            <a:r>
              <a:rPr lang="en" b="1" i="0" u="none" strike="noStrike" cap="none" dirty="0">
                <a:solidFill>
                  <a:srgbClr val="019FAB"/>
                </a:solidFill>
                <a:latin typeface="Rubik SemiBold"/>
                <a:ea typeface="Rubik SemiBold"/>
                <a:cs typeface="Rubik SemiBold"/>
                <a:sym typeface="Rubik SemiBold"/>
              </a:rPr>
              <a:t> </a:t>
            </a:r>
            <a:r>
              <a:rPr lang="en" b="1" dirty="0">
                <a:solidFill>
                  <a:srgbClr val="019FAB"/>
                </a:solidFill>
                <a:latin typeface="Rubik SemiBold"/>
                <a:ea typeface="Rubik SemiBold"/>
                <a:cs typeface="Rubik SemiBold"/>
                <a:sym typeface="Rubik SemiBold"/>
              </a:rPr>
              <a:t>Prodi </a:t>
            </a:r>
            <a:r>
              <a:rPr lang="en" b="1" i="0" u="none" strike="noStrike" cap="none" dirty="0">
                <a:solidFill>
                  <a:srgbClr val="019FAB"/>
                </a:solidFill>
                <a:latin typeface="Rubik SemiBold"/>
                <a:ea typeface="Rubik SemiBold"/>
                <a:cs typeface="Rubik SemiBold"/>
                <a:sym typeface="Rubik SemiBold"/>
              </a:rPr>
              <a:t>Ilmu Perpustakaan </a:t>
            </a:r>
          </a:p>
          <a:p>
            <a:pPr marL="0" marR="0" lvl="0" indent="0" algn="ctr" rtl="0">
              <a:lnSpc>
                <a:spcPct val="100000"/>
              </a:lnSpc>
              <a:spcBef>
                <a:spcPts val="0"/>
              </a:spcBef>
              <a:spcAft>
                <a:spcPts val="0"/>
              </a:spcAft>
              <a:buClr>
                <a:srgbClr val="000000"/>
              </a:buClr>
              <a:buSzPts val="2000"/>
              <a:buFont typeface="Arial"/>
              <a:buNone/>
            </a:pPr>
            <a:r>
              <a:rPr lang="en" b="1" i="0" u="none" strike="noStrike" cap="none" dirty="0">
                <a:solidFill>
                  <a:srgbClr val="019FAB"/>
                </a:solidFill>
                <a:latin typeface="Rubik SemiBold"/>
                <a:ea typeface="Rubik SemiBold"/>
                <a:cs typeface="Rubik SemiBold"/>
                <a:sym typeface="Rubik SemiBold"/>
              </a:rPr>
              <a:t> Universitas Brawijaya</a:t>
            </a:r>
            <a:endParaRPr b="1" i="0" u="none" strike="noStrike" cap="none" dirty="0">
              <a:solidFill>
                <a:srgbClr val="019FAB"/>
              </a:solidFill>
              <a:latin typeface="Rubik SemiBold"/>
              <a:ea typeface="Rubik SemiBold"/>
              <a:cs typeface="Rubik SemiBold"/>
              <a:sym typeface="Rubik SemiBold"/>
            </a:endParaRPr>
          </a:p>
        </p:txBody>
      </p:sp>
      <p:sp>
        <p:nvSpPr>
          <p:cNvPr id="79" name="Google Shape;79;p3"/>
          <p:cNvSpPr txBox="1"/>
          <p:nvPr/>
        </p:nvSpPr>
        <p:spPr>
          <a:xfrm>
            <a:off x="4796124" y="1707391"/>
            <a:ext cx="4144841" cy="1962045"/>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rgbClr val="000000"/>
              </a:buClr>
              <a:buSzPts val="2000"/>
              <a:buFont typeface="Arial"/>
              <a:buNone/>
            </a:pPr>
            <a:r>
              <a:rPr lang="en" sz="1100" u="none" strike="noStrike" cap="none" dirty="0">
                <a:solidFill>
                  <a:srgbClr val="000000"/>
                </a:solidFill>
                <a:latin typeface="Rubik Medium"/>
                <a:ea typeface="Rubik Medium"/>
                <a:cs typeface="Rubik Medium"/>
                <a:sym typeface="Rubik Medium"/>
              </a:rPr>
              <a:t>Saya Tita Naura Fitriannisa, merupakan seorang mahasiswi</a:t>
            </a:r>
            <a:r>
              <a:rPr lang="en" sz="1100" dirty="0">
                <a:latin typeface="Rubik Medium"/>
                <a:ea typeface="Rubik Medium"/>
                <a:cs typeface="Rubik Medium"/>
                <a:sym typeface="Rubik Medium"/>
              </a:rPr>
              <a:t> prodi Ilmu Perpustakaan di</a:t>
            </a:r>
            <a:r>
              <a:rPr lang="en" sz="1100" u="none" strike="noStrike" cap="none" dirty="0">
                <a:solidFill>
                  <a:srgbClr val="000000"/>
                </a:solidFill>
                <a:latin typeface="Rubik Medium"/>
                <a:ea typeface="Rubik Medium"/>
                <a:cs typeface="Rubik Medium"/>
                <a:sym typeface="Rubik Medium"/>
              </a:rPr>
              <a:t> Universitas </a:t>
            </a:r>
            <a:r>
              <a:rPr lang="en" sz="1100" dirty="0">
                <a:latin typeface="Rubik Medium"/>
                <a:ea typeface="Rubik Medium"/>
                <a:cs typeface="Rubik Medium"/>
                <a:sym typeface="Rubik Medium"/>
              </a:rPr>
              <a:t>Brawijaya. Saya memiliki ketertarikan yang besar pada bidang </a:t>
            </a:r>
            <a:r>
              <a:rPr lang="en" sz="1100" i="1" dirty="0">
                <a:latin typeface="Rubik Medium"/>
                <a:ea typeface="Rubik Medium"/>
                <a:cs typeface="Rubik Medium"/>
                <a:sym typeface="Rubik Medium"/>
              </a:rPr>
              <a:t>Data Analyst/Science</a:t>
            </a:r>
            <a:r>
              <a:rPr lang="en" sz="1100" dirty="0">
                <a:latin typeface="Rubik Medium"/>
                <a:ea typeface="Rubik Medium"/>
                <a:cs typeface="Rubik Medium"/>
                <a:sym typeface="Rubik Medium"/>
              </a:rPr>
              <a:t>, </a:t>
            </a:r>
            <a:r>
              <a:rPr lang="en" sz="1100" i="1" dirty="0">
                <a:latin typeface="Rubik Medium"/>
                <a:ea typeface="Rubik Medium"/>
                <a:cs typeface="Rubik Medium"/>
                <a:sym typeface="Rubik Medium"/>
              </a:rPr>
              <a:t>AI</a:t>
            </a:r>
            <a:r>
              <a:rPr lang="en" sz="1100" dirty="0">
                <a:latin typeface="Rubik Medium"/>
                <a:ea typeface="Rubik Medium"/>
                <a:cs typeface="Rubik Medium"/>
                <a:sym typeface="Rubik Medium"/>
              </a:rPr>
              <a:t>, dan </a:t>
            </a:r>
            <a:r>
              <a:rPr lang="en" sz="1100" i="1" dirty="0">
                <a:latin typeface="Rubik Medium"/>
                <a:ea typeface="Rubik Medium"/>
                <a:cs typeface="Rubik Medium"/>
                <a:sym typeface="Rubik Medium"/>
              </a:rPr>
              <a:t>Machine Learning</a:t>
            </a:r>
            <a:r>
              <a:rPr lang="en" sz="1100" dirty="0">
                <a:latin typeface="Rubik Medium"/>
                <a:ea typeface="Rubik Medium"/>
                <a:cs typeface="Rubik Medium"/>
                <a:sym typeface="Rubik Medium"/>
              </a:rPr>
              <a:t>. Selama studi, saya telah menjalani beberapa mata kuliah yang berfokus pada pengelolaan data seperti </a:t>
            </a:r>
            <a:r>
              <a:rPr lang="en" sz="1100" i="1" dirty="0">
                <a:latin typeface="Rubik Medium"/>
                <a:ea typeface="Rubik Medium"/>
                <a:cs typeface="Rubik Medium"/>
                <a:sym typeface="Rubik Medium"/>
              </a:rPr>
              <a:t>Manajemen Data, Analisis Data dan Informasi, serta Bibliometrika</a:t>
            </a:r>
            <a:r>
              <a:rPr lang="en" sz="1100" dirty="0">
                <a:latin typeface="Rubik Medium"/>
                <a:ea typeface="Rubik Medium"/>
                <a:cs typeface="Rubik Medium"/>
                <a:sym typeface="Rubik Medium"/>
              </a:rPr>
              <a:t>. </a:t>
            </a:r>
            <a:endParaRPr lang="en-ID" sz="1100" u="none" strike="noStrike" cap="none" dirty="0">
              <a:solidFill>
                <a:srgbClr val="000000"/>
              </a:solidFill>
              <a:latin typeface="Rubik Medium"/>
              <a:ea typeface="Rubik Medium"/>
              <a:cs typeface="Rubik Medium"/>
              <a:sym typeface="Rubik Medium"/>
            </a:endParaRPr>
          </a:p>
        </p:txBody>
      </p:sp>
      <p:sp>
        <p:nvSpPr>
          <p:cNvPr id="80" name="Google Shape;80;p3"/>
          <p:cNvSpPr txBox="1"/>
          <p:nvPr/>
        </p:nvSpPr>
        <p:spPr>
          <a:xfrm>
            <a:off x="992503" y="3870756"/>
            <a:ext cx="35046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 sz="1200" u="none" strike="noStrike" cap="none" dirty="0">
                <a:solidFill>
                  <a:srgbClr val="000000"/>
                </a:solidFill>
                <a:latin typeface="Rubik Medium"/>
                <a:ea typeface="Rubik Medium"/>
                <a:cs typeface="Rubik Medium"/>
                <a:sym typeface="Rubik Medium"/>
              </a:rPr>
              <a:t>Kota Malang, </a:t>
            </a:r>
            <a:r>
              <a:rPr lang="en" sz="1200" dirty="0">
                <a:latin typeface="Rubik Medium"/>
                <a:ea typeface="Rubik Medium"/>
                <a:cs typeface="Rubik Medium"/>
                <a:sym typeface="Rubik Medium"/>
              </a:rPr>
              <a:t>Jawa Timur</a:t>
            </a:r>
            <a:endParaRPr sz="1200" u="none" strike="noStrike" cap="none" dirty="0">
              <a:solidFill>
                <a:srgbClr val="000000"/>
              </a:solidFill>
              <a:latin typeface="Rubik Medium"/>
              <a:ea typeface="Rubik Medium"/>
              <a:cs typeface="Rubik Medium"/>
              <a:sym typeface="Rubik Medium"/>
            </a:endParaRPr>
          </a:p>
        </p:txBody>
      </p:sp>
      <p:pic>
        <p:nvPicPr>
          <p:cNvPr id="81" name="Google Shape;81;p3"/>
          <p:cNvPicPr preferRelativeResize="0"/>
          <p:nvPr/>
        </p:nvPicPr>
        <p:blipFill>
          <a:blip r:embed="rId6">
            <a:alphaModFix/>
          </a:blip>
          <a:stretch>
            <a:fillRect/>
          </a:stretch>
        </p:blipFill>
        <p:spPr>
          <a:xfrm>
            <a:off x="730784" y="4652785"/>
            <a:ext cx="302791" cy="263513"/>
          </a:xfrm>
          <a:prstGeom prst="rect">
            <a:avLst/>
          </a:prstGeom>
          <a:noFill/>
          <a:ln>
            <a:noFill/>
          </a:ln>
        </p:spPr>
      </p:pic>
      <p:pic>
        <p:nvPicPr>
          <p:cNvPr id="82" name="Google Shape;82;p3"/>
          <p:cNvPicPr preferRelativeResize="0"/>
          <p:nvPr/>
        </p:nvPicPr>
        <p:blipFill>
          <a:blip r:embed="rId7">
            <a:alphaModFix/>
          </a:blip>
          <a:stretch>
            <a:fillRect/>
          </a:stretch>
        </p:blipFill>
        <p:spPr>
          <a:xfrm>
            <a:off x="693482" y="3961395"/>
            <a:ext cx="302791" cy="263512"/>
          </a:xfrm>
          <a:prstGeom prst="rect">
            <a:avLst/>
          </a:prstGeom>
          <a:noFill/>
          <a:ln>
            <a:noFill/>
          </a:ln>
        </p:spPr>
      </p:pic>
      <p:pic>
        <p:nvPicPr>
          <p:cNvPr id="83" name="Google Shape;83;p3"/>
          <p:cNvPicPr preferRelativeResize="0"/>
          <p:nvPr/>
        </p:nvPicPr>
        <p:blipFill>
          <a:blip r:embed="rId8">
            <a:alphaModFix/>
          </a:blip>
          <a:stretch>
            <a:fillRect/>
          </a:stretch>
        </p:blipFill>
        <p:spPr>
          <a:xfrm>
            <a:off x="723866" y="4329463"/>
            <a:ext cx="242025" cy="164826"/>
          </a:xfrm>
          <a:prstGeom prst="rect">
            <a:avLst/>
          </a:prstGeom>
          <a:noFill/>
          <a:ln>
            <a:noFill/>
          </a:ln>
        </p:spPr>
      </p:pic>
      <p:sp>
        <p:nvSpPr>
          <p:cNvPr id="84" name="Google Shape;84;p3"/>
          <p:cNvSpPr txBox="1"/>
          <p:nvPr/>
        </p:nvSpPr>
        <p:spPr>
          <a:xfrm>
            <a:off x="1003556" y="4538133"/>
            <a:ext cx="35046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 sz="1200" dirty="0">
                <a:latin typeface="Rubik Medium"/>
                <a:ea typeface="Rubik Medium"/>
                <a:cs typeface="Rubik Medium"/>
                <a:sym typeface="Rubik Medium"/>
              </a:rPr>
              <a:t>T</a:t>
            </a:r>
            <a:r>
              <a:rPr lang="en-ID" sz="1200" dirty="0">
                <a:latin typeface="Rubik Medium"/>
                <a:ea typeface="Rubik Medium"/>
                <a:cs typeface="Rubik Medium"/>
                <a:sym typeface="Rubik Medium"/>
              </a:rPr>
              <a:t>i</a:t>
            </a:r>
            <a:r>
              <a:rPr lang="en" sz="1200" dirty="0">
                <a:latin typeface="Rubik Medium"/>
                <a:ea typeface="Rubik Medium"/>
                <a:cs typeface="Rubik Medium"/>
                <a:sym typeface="Rubik Medium"/>
              </a:rPr>
              <a:t>ta Naura Fitriannisa</a:t>
            </a:r>
            <a:endParaRPr sz="1200" u="none" strike="noStrike" cap="none" dirty="0">
              <a:solidFill>
                <a:srgbClr val="000000"/>
              </a:solidFill>
              <a:latin typeface="Rubik Medium"/>
              <a:ea typeface="Rubik Medium"/>
              <a:cs typeface="Rubik Medium"/>
              <a:sym typeface="Rubik Medium"/>
            </a:endParaRPr>
          </a:p>
        </p:txBody>
      </p:sp>
      <p:sp>
        <p:nvSpPr>
          <p:cNvPr id="85" name="Google Shape;85;p3"/>
          <p:cNvSpPr txBox="1"/>
          <p:nvPr/>
        </p:nvSpPr>
        <p:spPr>
          <a:xfrm>
            <a:off x="992503" y="4181059"/>
            <a:ext cx="35046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 sz="1200" u="none" strike="noStrike" cap="none" dirty="0">
                <a:solidFill>
                  <a:srgbClr val="000000"/>
                </a:solidFill>
                <a:latin typeface="Rubik Medium"/>
                <a:ea typeface="Rubik Medium"/>
                <a:cs typeface="Rubik Medium"/>
                <a:sym typeface="Rubik Medium"/>
              </a:rPr>
              <a:t>titanaura85@gmail.com</a:t>
            </a:r>
            <a:endParaRPr sz="1200" u="none" strike="noStrike" cap="none" dirty="0">
              <a:solidFill>
                <a:srgbClr val="000000"/>
              </a:solidFill>
              <a:latin typeface="Rubik Medium"/>
              <a:ea typeface="Rubik Medium"/>
              <a:cs typeface="Rubik Medium"/>
              <a:sym typeface="Rubik Medium"/>
            </a:endParaRPr>
          </a:p>
        </p:txBody>
      </p:sp>
      <p:sp>
        <p:nvSpPr>
          <p:cNvPr id="6" name="Rectangle: Rounded Corners 5">
            <a:extLst>
              <a:ext uri="{FF2B5EF4-FFF2-40B4-BE49-F238E27FC236}">
                <a16:creationId xmlns:a16="http://schemas.microsoft.com/office/drawing/2014/main" id="{B6C95BB3-378B-A75C-9893-67C19E4565DE}"/>
              </a:ext>
            </a:extLst>
          </p:cNvPr>
          <p:cNvSpPr/>
          <p:nvPr/>
        </p:nvSpPr>
        <p:spPr>
          <a:xfrm>
            <a:off x="1033576" y="470775"/>
            <a:ext cx="2431800" cy="3284474"/>
          </a:xfrm>
          <a:prstGeom prst="roundRect">
            <a:avLst/>
          </a:prstGeom>
          <a:no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D">
              <a:ln w="0"/>
              <a:solidFill>
                <a:schemeClr val="tx1"/>
              </a:solidFill>
              <a:effectLst>
                <a:outerShdw blurRad="38100" dist="19050" dir="2700000" algn="tl" rotWithShape="0">
                  <a:schemeClr val="dk1">
                    <a:alpha val="40000"/>
                  </a:schemeClr>
                </a:outerShdw>
              </a:effectLst>
            </a:endParaRPr>
          </a:p>
        </p:txBody>
      </p:sp>
      <p:sp>
        <p:nvSpPr>
          <p:cNvPr id="7" name="Google Shape;76;p3">
            <a:extLst>
              <a:ext uri="{FF2B5EF4-FFF2-40B4-BE49-F238E27FC236}">
                <a16:creationId xmlns:a16="http://schemas.microsoft.com/office/drawing/2014/main" id="{A6754581-5F35-8F97-1AB8-70391D2C693A}"/>
              </a:ext>
            </a:extLst>
          </p:cNvPr>
          <p:cNvSpPr txBox="1"/>
          <p:nvPr/>
        </p:nvSpPr>
        <p:spPr>
          <a:xfrm>
            <a:off x="3599607" y="3668975"/>
            <a:ext cx="4067329" cy="400079"/>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 b="1" dirty="0">
                <a:latin typeface="Rubik SemiBold"/>
                <a:ea typeface="Rubik SemiBold"/>
                <a:cs typeface="Rubik SemiBold"/>
                <a:sym typeface="Rubik SemiBold"/>
              </a:rPr>
              <a:t>Soft &amp; Hard Skills</a:t>
            </a:r>
            <a:endParaRPr b="1" i="0" u="none" strike="noStrike" cap="none" dirty="0">
              <a:solidFill>
                <a:srgbClr val="000000"/>
              </a:solidFill>
              <a:latin typeface="Rubik SemiBold"/>
              <a:ea typeface="Rubik SemiBold"/>
              <a:cs typeface="Rubik SemiBold"/>
              <a:sym typeface="Rubik SemiBold"/>
            </a:endParaRPr>
          </a:p>
        </p:txBody>
      </p:sp>
      <p:sp>
        <p:nvSpPr>
          <p:cNvPr id="8" name="Google Shape;79;p3">
            <a:extLst>
              <a:ext uri="{FF2B5EF4-FFF2-40B4-BE49-F238E27FC236}">
                <a16:creationId xmlns:a16="http://schemas.microsoft.com/office/drawing/2014/main" id="{36E1B5FF-E947-9C17-FCC8-87DA1E8741CA}"/>
              </a:ext>
            </a:extLst>
          </p:cNvPr>
          <p:cNvSpPr txBox="1"/>
          <p:nvPr/>
        </p:nvSpPr>
        <p:spPr>
          <a:xfrm>
            <a:off x="4796124" y="3932616"/>
            <a:ext cx="4144841" cy="946383"/>
          </a:xfrm>
          <a:prstGeom prst="rect">
            <a:avLst/>
          </a:prstGeom>
          <a:noFill/>
          <a:ln>
            <a:noFill/>
          </a:ln>
        </p:spPr>
        <p:txBody>
          <a:bodyPr spcFirstLastPara="1" wrap="square" lIns="91425" tIns="91425" rIns="91425" bIns="91425" anchor="t" anchorCtr="0">
            <a:spAutoFit/>
          </a:bodyPr>
          <a:lstStyle/>
          <a:p>
            <a:pPr marR="0" lvl="0" algn="just" rtl="0">
              <a:lnSpc>
                <a:spcPct val="150000"/>
              </a:lnSpc>
              <a:spcBef>
                <a:spcPts val="0"/>
              </a:spcBef>
              <a:spcAft>
                <a:spcPts val="0"/>
              </a:spcAft>
              <a:buClr>
                <a:srgbClr val="000000"/>
              </a:buClr>
              <a:buSzPts val="2000"/>
            </a:pPr>
            <a:r>
              <a:rPr lang="en-US" sz="1100" u="none" strike="noStrike" cap="none" dirty="0">
                <a:solidFill>
                  <a:srgbClr val="000000"/>
                </a:solidFill>
                <a:latin typeface="Rubik Medium"/>
                <a:ea typeface="Rubik Medium"/>
                <a:cs typeface="Rubik Medium"/>
                <a:sym typeface="Rubik Medium"/>
              </a:rPr>
              <a:t>1. Analytical Thinking and Problem Solving,</a:t>
            </a:r>
          </a:p>
          <a:p>
            <a:pPr marR="0" lvl="0" algn="just" rtl="0">
              <a:lnSpc>
                <a:spcPct val="150000"/>
              </a:lnSpc>
              <a:spcBef>
                <a:spcPts val="0"/>
              </a:spcBef>
              <a:spcAft>
                <a:spcPts val="0"/>
              </a:spcAft>
              <a:buClr>
                <a:srgbClr val="000000"/>
              </a:buClr>
              <a:buSzPts val="2000"/>
            </a:pPr>
            <a:r>
              <a:rPr lang="en-US" sz="1100" dirty="0">
                <a:latin typeface="Rubik Medium"/>
                <a:ea typeface="Rubik Medium"/>
                <a:cs typeface="Rubik Medium"/>
                <a:sym typeface="Rubik Medium"/>
              </a:rPr>
              <a:t>2. Communication,</a:t>
            </a:r>
            <a:endParaRPr lang="en-US" sz="1100" u="none" strike="noStrike" cap="none" dirty="0">
              <a:solidFill>
                <a:srgbClr val="000000"/>
              </a:solidFill>
              <a:latin typeface="Rubik Medium"/>
              <a:ea typeface="Rubik Medium"/>
              <a:cs typeface="Rubik Medium"/>
              <a:sym typeface="Rubik Medium"/>
            </a:endParaRPr>
          </a:p>
          <a:p>
            <a:pPr marR="0" lvl="0" algn="just" rtl="0">
              <a:lnSpc>
                <a:spcPct val="150000"/>
              </a:lnSpc>
              <a:spcBef>
                <a:spcPts val="0"/>
              </a:spcBef>
              <a:spcAft>
                <a:spcPts val="0"/>
              </a:spcAft>
              <a:buClr>
                <a:srgbClr val="000000"/>
              </a:buClr>
              <a:buSzPts val="2000"/>
            </a:pPr>
            <a:r>
              <a:rPr lang="en-US" sz="1100" dirty="0">
                <a:latin typeface="Rubik Medium"/>
                <a:ea typeface="Rubik Medium"/>
                <a:cs typeface="Rubik Medium"/>
                <a:sym typeface="Rubik Medium"/>
              </a:rPr>
              <a:t>3. Data Visualization and Machine Learning.</a:t>
            </a:r>
            <a:endParaRPr lang="en-ID" sz="1100" u="none" strike="noStrike" cap="none" dirty="0">
              <a:solidFill>
                <a:srgbClr val="000000"/>
              </a:solidFill>
              <a:latin typeface="Rubik Medium"/>
              <a:ea typeface="Rubik Medium"/>
              <a:cs typeface="Rubik Medium"/>
              <a:sym typeface="Rubi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g265ee868302_0_130"/>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91" name="Google Shape;91;g265ee868302_0_130"/>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92" name="Google Shape;92;g265ee868302_0_130"/>
          <p:cNvSpPr txBox="1"/>
          <p:nvPr/>
        </p:nvSpPr>
        <p:spPr>
          <a:xfrm>
            <a:off x="340500" y="1406350"/>
            <a:ext cx="8653200" cy="2339072"/>
          </a:xfrm>
          <a:prstGeom prst="rect">
            <a:avLst/>
          </a:prstGeom>
          <a:noFill/>
          <a:ln>
            <a:noFill/>
          </a:ln>
        </p:spPr>
        <p:txBody>
          <a:bodyPr spcFirstLastPara="1" wrap="square" lIns="91425" tIns="91425" rIns="91425" bIns="91425" anchor="t" anchorCtr="0">
            <a:spAutoFit/>
          </a:bodyPr>
          <a:lstStyle/>
          <a:p>
            <a:pPr marL="0" marR="0" lvl="0" indent="0" algn="just" rtl="0">
              <a:lnSpc>
                <a:spcPct val="250000"/>
              </a:lnSpc>
              <a:spcBef>
                <a:spcPts val="0"/>
              </a:spcBef>
              <a:spcAft>
                <a:spcPts val="0"/>
              </a:spcAft>
              <a:buClr>
                <a:schemeClr val="dk1"/>
              </a:buClr>
              <a:buSzPts val="1100"/>
              <a:buFont typeface="Arial"/>
              <a:buNone/>
            </a:pPr>
            <a:r>
              <a:rPr lang="en" b="1" dirty="0">
                <a:latin typeface="Rubik"/>
                <a:ea typeface="Rubik"/>
                <a:cs typeface="Rubik"/>
                <a:sym typeface="Rubik"/>
              </a:rPr>
              <a:t>Mini Course Data Analytics | </a:t>
            </a:r>
            <a:r>
              <a:rPr lang="en" b="1" dirty="0">
                <a:solidFill>
                  <a:schemeClr val="accent5"/>
                </a:solidFill>
                <a:latin typeface="Rubik"/>
                <a:ea typeface="Rubik"/>
                <a:cs typeface="Rubik"/>
                <a:sym typeface="Rubik"/>
              </a:rPr>
              <a:t>RevoU					     April 2025</a:t>
            </a:r>
            <a:br>
              <a:rPr lang="en" b="1" dirty="0">
                <a:solidFill>
                  <a:schemeClr val="accent5"/>
                </a:solidFill>
                <a:latin typeface="Rubik"/>
                <a:ea typeface="Rubik"/>
                <a:cs typeface="Rubik"/>
                <a:sym typeface="Rubik"/>
              </a:rPr>
            </a:br>
            <a:r>
              <a:rPr lang="en" b="1" dirty="0">
                <a:solidFill>
                  <a:schemeClr val="dk1"/>
                </a:solidFill>
                <a:latin typeface="Rubik"/>
                <a:ea typeface="Rubik"/>
                <a:cs typeface="Rubik"/>
                <a:sym typeface="Rubik"/>
              </a:rPr>
              <a:t>Computer Basics | </a:t>
            </a:r>
            <a:r>
              <a:rPr lang="en" b="1" dirty="0">
                <a:solidFill>
                  <a:schemeClr val="accent5"/>
                </a:solidFill>
                <a:latin typeface="Rubik"/>
                <a:ea typeface="Rubik"/>
                <a:cs typeface="Rubik"/>
                <a:sym typeface="Rubik"/>
              </a:rPr>
              <a:t>GCF Global Learning                                                                 Januari 2025</a:t>
            </a:r>
            <a:br>
              <a:rPr lang="en" b="1" dirty="0">
                <a:solidFill>
                  <a:schemeClr val="accent5"/>
                </a:solidFill>
                <a:latin typeface="Rubik"/>
                <a:ea typeface="Rubik"/>
                <a:cs typeface="Rubik"/>
                <a:sym typeface="Rubik"/>
              </a:rPr>
            </a:br>
            <a:r>
              <a:rPr lang="en" b="1" dirty="0">
                <a:solidFill>
                  <a:schemeClr val="dk1"/>
                </a:solidFill>
                <a:latin typeface="Rubik"/>
                <a:ea typeface="Rubik"/>
                <a:cs typeface="Rubik"/>
                <a:sym typeface="Rubik"/>
              </a:rPr>
              <a:t>Photoshop Basics | </a:t>
            </a:r>
            <a:r>
              <a:rPr lang="en" b="1" dirty="0">
                <a:solidFill>
                  <a:schemeClr val="accent5"/>
                </a:solidFill>
                <a:latin typeface="Rubik"/>
                <a:ea typeface="Rubik"/>
                <a:cs typeface="Rubik"/>
                <a:sym typeface="Rubik"/>
              </a:rPr>
              <a:t>GCF Global Learning                                                                                                 Februari 2025</a:t>
            </a:r>
            <a:br>
              <a:rPr lang="en" b="1" dirty="0">
                <a:solidFill>
                  <a:schemeClr val="accent5"/>
                </a:solidFill>
                <a:latin typeface="Rubik"/>
                <a:ea typeface="Rubik"/>
                <a:cs typeface="Rubik"/>
                <a:sym typeface="Rubik"/>
              </a:rPr>
            </a:br>
            <a:endParaRPr b="0" i="0" u="none" strike="noStrike" cap="none" dirty="0">
              <a:solidFill>
                <a:schemeClr val="accent5"/>
              </a:solidFill>
              <a:latin typeface="Rubik"/>
              <a:ea typeface="Rubik"/>
              <a:cs typeface="Rubik"/>
              <a:sym typeface="Rubik"/>
            </a:endParaRPr>
          </a:p>
        </p:txBody>
      </p:sp>
      <p:sp>
        <p:nvSpPr>
          <p:cNvPr id="93" name="Google Shape;93;g265ee868302_0_130"/>
          <p:cNvSpPr txBox="1"/>
          <p:nvPr/>
        </p:nvSpPr>
        <p:spPr>
          <a:xfrm>
            <a:off x="340500" y="452038"/>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Courses and </a:t>
            </a:r>
            <a:r>
              <a:rPr lang="en" sz="3000" b="1">
                <a:solidFill>
                  <a:schemeClr val="accent5"/>
                </a:solidFill>
                <a:latin typeface="Rubik"/>
                <a:ea typeface="Rubik"/>
                <a:cs typeface="Rubik"/>
                <a:sym typeface="Rubik"/>
              </a:rPr>
              <a:t>Certification</a:t>
            </a:r>
            <a:endParaRPr sz="3000" b="1" i="0" strike="noStrike" cap="none">
              <a:solidFill>
                <a:schemeClr val="accent5"/>
              </a:solidFill>
              <a:latin typeface="Rubik"/>
              <a:ea typeface="Rubik"/>
              <a:cs typeface="Rubik"/>
              <a:sym typeface="Rubik"/>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4"/>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00" name="Google Shape;100;p4"/>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01" name="Google Shape;101;p4"/>
          <p:cNvSpPr txBox="1"/>
          <p:nvPr/>
        </p:nvSpPr>
        <p:spPr>
          <a:xfrm>
            <a:off x="340500" y="1406350"/>
            <a:ext cx="5570422" cy="1352648"/>
          </a:xfrm>
          <a:prstGeom prst="rect">
            <a:avLst/>
          </a:prstGeom>
          <a:noFill/>
          <a:ln>
            <a:noFill/>
          </a:ln>
        </p:spPr>
        <p:txBody>
          <a:bodyPr spcFirstLastPara="1" wrap="square" lIns="91425" tIns="91425" rIns="91425" bIns="91425" anchor="t" anchorCtr="0">
            <a:spAutoFit/>
          </a:bodyPr>
          <a:lstStyle/>
          <a:p>
            <a:pPr marL="0" marR="0" lvl="0" indent="0" algn="just" rtl="0">
              <a:lnSpc>
                <a:spcPct val="115000"/>
              </a:lnSpc>
              <a:spcBef>
                <a:spcPts val="0"/>
              </a:spcBef>
              <a:spcAft>
                <a:spcPts val="0"/>
              </a:spcAft>
              <a:buClr>
                <a:schemeClr val="dk1"/>
              </a:buClr>
              <a:buSzPts val="1100"/>
              <a:buFont typeface="Arial"/>
              <a:buNone/>
            </a:pPr>
            <a:r>
              <a:rPr lang="en" sz="1100" i="0" u="none" strike="noStrike" cap="none" dirty="0">
                <a:solidFill>
                  <a:srgbClr val="000000"/>
                </a:solidFill>
                <a:latin typeface="Rubik"/>
                <a:ea typeface="Rubik"/>
                <a:cs typeface="Rubik"/>
                <a:sym typeface="Rubik"/>
              </a:rPr>
              <a:t>Kimia Farma </a:t>
            </a:r>
            <a:r>
              <a:rPr lang="en" sz="1100" dirty="0">
                <a:latin typeface="Rubik"/>
                <a:ea typeface="Rubik"/>
                <a:cs typeface="Rubik"/>
                <a:sym typeface="Rubik"/>
              </a:rPr>
              <a:t>merupakan sebuah perusahaan farmasi pertama di Indonesia. Berdiri  sejak zaman Pemerintahan Hindia Belanda pada tahun 1817. Kimia Farma telah beroperasi selama lebih dari satu abad lamanya. Adapun beberapa cabang yang dimiliki oleh Kimia Farma diantaranya Kimia Farma Apotek, Klinik Apotek Laboratorium, dan Klinik Apotek. Dari sekian banyaknya cabang tersebut, secara keseluruhan telah berperan penting dalam industri kesehatan di Indonesia.</a:t>
            </a:r>
            <a:endParaRPr lang="en" sz="1100" b="1" i="0" u="none" strike="noStrike" cap="none" dirty="0">
              <a:solidFill>
                <a:srgbClr val="000000"/>
              </a:solidFill>
              <a:latin typeface="Rubik"/>
              <a:ea typeface="Rubik"/>
              <a:cs typeface="Rubik"/>
              <a:sym typeface="Rubik"/>
            </a:endParaRPr>
          </a:p>
        </p:txBody>
      </p:sp>
      <p:sp>
        <p:nvSpPr>
          <p:cNvPr id="102" name="Google Shape;102;p4"/>
          <p:cNvSpPr txBox="1"/>
          <p:nvPr/>
        </p:nvSpPr>
        <p:spPr>
          <a:xfrm>
            <a:off x="340500" y="452038"/>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 sz="3000" b="1" dirty="0">
                <a:latin typeface="Rubik"/>
                <a:ea typeface="Rubik"/>
                <a:cs typeface="Rubik"/>
                <a:sym typeface="Rubik"/>
              </a:rPr>
              <a:t>About </a:t>
            </a:r>
            <a:r>
              <a:rPr lang="en" sz="3000" b="1" dirty="0">
                <a:solidFill>
                  <a:schemeClr val="accent5"/>
                </a:solidFill>
                <a:latin typeface="Rubik"/>
                <a:ea typeface="Rubik"/>
                <a:cs typeface="Rubik"/>
                <a:sym typeface="Rubik"/>
              </a:rPr>
              <a:t>Company</a:t>
            </a:r>
            <a:endParaRPr sz="3000" b="1" i="0" u="none" strike="noStrike" cap="none" dirty="0">
              <a:solidFill>
                <a:schemeClr val="accent5"/>
              </a:solidFill>
              <a:latin typeface="Rubik"/>
              <a:ea typeface="Rubik"/>
              <a:cs typeface="Rubik"/>
              <a:sym typeface="Rubik"/>
            </a:endParaRPr>
          </a:p>
        </p:txBody>
      </p:sp>
      <p:pic>
        <p:nvPicPr>
          <p:cNvPr id="103" name="Google Shape;103;p4"/>
          <p:cNvPicPr preferRelativeResize="0"/>
          <p:nvPr/>
        </p:nvPicPr>
        <p:blipFill>
          <a:blip r:embed="rId5">
            <a:alphaModFix/>
          </a:blip>
          <a:stretch>
            <a:fillRect/>
          </a:stretch>
        </p:blipFill>
        <p:spPr>
          <a:xfrm>
            <a:off x="6225577" y="1456707"/>
            <a:ext cx="2367502" cy="858411"/>
          </a:xfrm>
          <a:prstGeom prst="rect">
            <a:avLst/>
          </a:prstGeom>
          <a:noFill/>
          <a:ln>
            <a:noFill/>
          </a:ln>
        </p:spPr>
      </p:pic>
      <p:pic>
        <p:nvPicPr>
          <p:cNvPr id="1026" name="Picture 2" descr="Kimia Farma | PT Kimia Farma Apotek">
            <a:extLst>
              <a:ext uri="{FF2B5EF4-FFF2-40B4-BE49-F238E27FC236}">
                <a16:creationId xmlns:a16="http://schemas.microsoft.com/office/drawing/2014/main" id="{B1AFC536-F24E-45D9-24CB-4F13DACA1BB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47757" y="2526160"/>
            <a:ext cx="1923142" cy="173661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13A887F-8D79-2A85-61AE-09EB59F65DDC}"/>
              </a:ext>
            </a:extLst>
          </p:cNvPr>
          <p:cNvSpPr txBox="1"/>
          <p:nvPr/>
        </p:nvSpPr>
        <p:spPr>
          <a:xfrm>
            <a:off x="773101" y="2853621"/>
            <a:ext cx="6299199" cy="400110"/>
          </a:xfrm>
          <a:prstGeom prst="rect">
            <a:avLst/>
          </a:prstGeom>
          <a:noFill/>
        </p:spPr>
        <p:txBody>
          <a:bodyPr wrap="square">
            <a:spAutoFit/>
          </a:bodyPr>
          <a:lstStyle/>
          <a:p>
            <a:r>
              <a:rPr lang="en" sz="2000" b="1" dirty="0">
                <a:solidFill>
                  <a:schemeClr val="accent5"/>
                </a:solidFill>
                <a:latin typeface="Rubik"/>
                <a:cs typeface="Rubik"/>
                <a:sym typeface="Rubik"/>
              </a:rPr>
              <a:t>VISI</a:t>
            </a:r>
            <a:endParaRPr lang="en-ID" sz="2000" dirty="0"/>
          </a:p>
        </p:txBody>
      </p:sp>
      <p:sp>
        <p:nvSpPr>
          <p:cNvPr id="4" name="TextBox 3">
            <a:extLst>
              <a:ext uri="{FF2B5EF4-FFF2-40B4-BE49-F238E27FC236}">
                <a16:creationId xmlns:a16="http://schemas.microsoft.com/office/drawing/2014/main" id="{5DC9A8D7-6A83-C709-137A-5E3431D39EA5}"/>
              </a:ext>
            </a:extLst>
          </p:cNvPr>
          <p:cNvSpPr txBox="1"/>
          <p:nvPr/>
        </p:nvSpPr>
        <p:spPr>
          <a:xfrm>
            <a:off x="3922700" y="2848384"/>
            <a:ext cx="6299199" cy="400110"/>
          </a:xfrm>
          <a:prstGeom prst="rect">
            <a:avLst/>
          </a:prstGeom>
          <a:noFill/>
        </p:spPr>
        <p:txBody>
          <a:bodyPr wrap="square">
            <a:spAutoFit/>
          </a:bodyPr>
          <a:lstStyle/>
          <a:p>
            <a:r>
              <a:rPr lang="en" sz="2000" b="1" dirty="0">
                <a:solidFill>
                  <a:schemeClr val="accent5"/>
                </a:solidFill>
                <a:latin typeface="Rubik"/>
                <a:cs typeface="Rubik"/>
                <a:sym typeface="Rubik"/>
              </a:rPr>
              <a:t>MISI</a:t>
            </a:r>
            <a:endParaRPr lang="en-ID" sz="2000" dirty="0"/>
          </a:p>
        </p:txBody>
      </p:sp>
      <p:sp>
        <p:nvSpPr>
          <p:cNvPr id="6" name="TextBox 5">
            <a:extLst>
              <a:ext uri="{FF2B5EF4-FFF2-40B4-BE49-F238E27FC236}">
                <a16:creationId xmlns:a16="http://schemas.microsoft.com/office/drawing/2014/main" id="{423755B7-2F90-F708-7B07-531E9E3B85DF}"/>
              </a:ext>
            </a:extLst>
          </p:cNvPr>
          <p:cNvSpPr txBox="1"/>
          <p:nvPr/>
        </p:nvSpPr>
        <p:spPr>
          <a:xfrm>
            <a:off x="348483" y="3242051"/>
            <a:ext cx="1923729" cy="965392"/>
          </a:xfrm>
          <a:prstGeom prst="rect">
            <a:avLst/>
          </a:prstGeom>
          <a:noFill/>
        </p:spPr>
        <p:txBody>
          <a:bodyPr wrap="square">
            <a:spAutoFit/>
          </a:bodyPr>
          <a:lstStyle/>
          <a:p>
            <a:pPr marL="0" marR="0" lvl="0" indent="0" algn="just" rtl="0">
              <a:lnSpc>
                <a:spcPct val="115000"/>
              </a:lnSpc>
              <a:spcBef>
                <a:spcPts val="0"/>
              </a:spcBef>
              <a:spcAft>
                <a:spcPts val="0"/>
              </a:spcAft>
              <a:buClr>
                <a:schemeClr val="dk1"/>
              </a:buClr>
              <a:buSzPts val="1100"/>
              <a:buFont typeface="Arial"/>
              <a:buNone/>
            </a:pPr>
            <a:r>
              <a:rPr lang="en" sz="1000" dirty="0">
                <a:latin typeface="Rubik"/>
                <a:ea typeface="Rubik"/>
                <a:cs typeface="Rubik"/>
                <a:sym typeface="Rubik"/>
              </a:rPr>
              <a:t>Menjadi perusahaan Healthcare pilihan utama yang terintegrasi dan menghasilkan nilai yang berkesinambungan.</a:t>
            </a:r>
          </a:p>
        </p:txBody>
      </p:sp>
      <p:sp>
        <p:nvSpPr>
          <p:cNvPr id="8" name="TextBox 7">
            <a:extLst>
              <a:ext uri="{FF2B5EF4-FFF2-40B4-BE49-F238E27FC236}">
                <a16:creationId xmlns:a16="http://schemas.microsoft.com/office/drawing/2014/main" id="{055A67BF-B277-657F-5C66-7D82CD9BC9F4}"/>
              </a:ext>
            </a:extLst>
          </p:cNvPr>
          <p:cNvSpPr txBox="1"/>
          <p:nvPr/>
        </p:nvSpPr>
        <p:spPr>
          <a:xfrm>
            <a:off x="2705159" y="3253731"/>
            <a:ext cx="3309651" cy="1673279"/>
          </a:xfrm>
          <a:prstGeom prst="rect">
            <a:avLst/>
          </a:prstGeom>
          <a:noFill/>
        </p:spPr>
        <p:txBody>
          <a:bodyPr wrap="square">
            <a:spAutoFit/>
          </a:bodyPr>
          <a:lstStyle/>
          <a:p>
            <a:pPr marL="342900" marR="0" lvl="0" indent="-342900" algn="just" rtl="0">
              <a:lnSpc>
                <a:spcPct val="115000"/>
              </a:lnSpc>
              <a:spcBef>
                <a:spcPts val="0"/>
              </a:spcBef>
              <a:spcAft>
                <a:spcPts val="0"/>
              </a:spcAft>
              <a:buClr>
                <a:schemeClr val="dk1"/>
              </a:buClr>
              <a:buSzPts val="1100"/>
              <a:buFont typeface="Arial"/>
              <a:buAutoNum type="arabicPeriod"/>
            </a:pPr>
            <a:r>
              <a:rPr lang="en" sz="1000" dirty="0">
                <a:latin typeface="Rubik"/>
                <a:ea typeface="Rubik"/>
                <a:cs typeface="Rubik"/>
                <a:sym typeface="Rubik"/>
              </a:rPr>
              <a:t>Melakukan aktivitas usaha di bidang-bidang industri kimia dan farmasi, perdagangan dan jaringan distribusi, ritel farmasi dan layanan kesehatan serta optimalisasi aset.</a:t>
            </a:r>
          </a:p>
          <a:p>
            <a:pPr marL="342900" marR="0" lvl="0" indent="-342900" algn="just" rtl="0">
              <a:lnSpc>
                <a:spcPct val="115000"/>
              </a:lnSpc>
              <a:spcBef>
                <a:spcPts val="0"/>
              </a:spcBef>
              <a:spcAft>
                <a:spcPts val="0"/>
              </a:spcAft>
              <a:buClr>
                <a:schemeClr val="dk1"/>
              </a:buClr>
              <a:buSzPts val="1100"/>
              <a:buFont typeface="Arial"/>
              <a:buAutoNum type="arabicPeriod"/>
            </a:pPr>
            <a:r>
              <a:rPr lang="en" sz="1000" dirty="0">
                <a:latin typeface="Rubik"/>
                <a:ea typeface="Rubik"/>
                <a:cs typeface="Rubik"/>
                <a:sym typeface="Rubik"/>
              </a:rPr>
              <a:t>Mengelola perusahaan secara Good Governance dan operational excellence didukung oleh Sumber Daya Manusia (SDM) yang profesional.</a:t>
            </a:r>
          </a:p>
          <a:p>
            <a:pPr marL="342900" marR="0" lvl="0" indent="-342900" algn="just" rtl="0">
              <a:lnSpc>
                <a:spcPct val="115000"/>
              </a:lnSpc>
              <a:spcBef>
                <a:spcPts val="0"/>
              </a:spcBef>
              <a:spcAft>
                <a:spcPts val="0"/>
              </a:spcAft>
              <a:buClr>
                <a:schemeClr val="dk1"/>
              </a:buClr>
              <a:buSzPts val="1100"/>
              <a:buFont typeface="Arial"/>
              <a:buAutoNum type="arabicPeriod"/>
            </a:pPr>
            <a:r>
              <a:rPr lang="en" sz="1000" dirty="0">
                <a:latin typeface="Rubik"/>
                <a:ea typeface="Rubik"/>
                <a:cs typeface="Rubik"/>
                <a:sym typeface="Rubik"/>
              </a:rPr>
              <a:t>Memberikan nilai tambah dan manfaat bagi seluruh stakeholder.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g265ee868302_0_99"/>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0" name="Google Shape;110;g265ee868302_0_99"/>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11" name="Google Shape;111;g265ee868302_0_99"/>
          <p:cNvSpPr txBox="1"/>
          <p:nvPr/>
        </p:nvSpPr>
        <p:spPr>
          <a:xfrm>
            <a:off x="401850" y="1178963"/>
            <a:ext cx="8340300" cy="507801"/>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b="1" i="0" u="none" strike="noStrike" cap="none" dirty="0">
                <a:solidFill>
                  <a:srgbClr val="000000"/>
                </a:solidFill>
                <a:latin typeface="Rubik"/>
                <a:ea typeface="Rubik"/>
                <a:cs typeface="Rubik"/>
                <a:sym typeface="Rubik"/>
              </a:rPr>
              <a:t>Latar Belakang</a:t>
            </a:r>
            <a:endParaRPr b="0" i="0" u="none" strike="noStrike" cap="none" dirty="0">
              <a:solidFill>
                <a:srgbClr val="000000"/>
              </a:solidFill>
              <a:latin typeface="Rubik"/>
              <a:ea typeface="Rubik"/>
              <a:cs typeface="Rubik"/>
              <a:sym typeface="Rubik"/>
            </a:endParaRPr>
          </a:p>
        </p:txBody>
      </p:sp>
      <p:sp>
        <p:nvSpPr>
          <p:cNvPr id="112" name="Google Shape;112;g265ee868302_0_99"/>
          <p:cNvSpPr txBox="1"/>
          <p:nvPr/>
        </p:nvSpPr>
        <p:spPr>
          <a:xfrm>
            <a:off x="340500" y="452038"/>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Project </a:t>
            </a:r>
            <a:r>
              <a:rPr lang="en" sz="3000" b="1">
                <a:solidFill>
                  <a:schemeClr val="accent5"/>
                </a:solidFill>
                <a:latin typeface="Rubik"/>
                <a:ea typeface="Rubik"/>
                <a:cs typeface="Rubik"/>
                <a:sym typeface="Rubik"/>
              </a:rPr>
              <a:t>Portfolio</a:t>
            </a:r>
            <a:endParaRPr sz="3000" b="1" i="0" u="none" strike="noStrike" cap="none">
              <a:solidFill>
                <a:schemeClr val="accent5"/>
              </a:solidFill>
              <a:latin typeface="Rubik"/>
              <a:ea typeface="Rubik"/>
              <a:cs typeface="Rubik"/>
              <a:sym typeface="Rubik"/>
            </a:endParaRPr>
          </a:p>
        </p:txBody>
      </p:sp>
      <p:sp>
        <p:nvSpPr>
          <p:cNvPr id="113" name="Google Shape;113;g265ee868302_0_99"/>
          <p:cNvSpPr txBox="1"/>
          <p:nvPr/>
        </p:nvSpPr>
        <p:spPr>
          <a:xfrm>
            <a:off x="6389181" y="4614315"/>
            <a:ext cx="3089100" cy="461635"/>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sz="1200" b="1" dirty="0">
                <a:latin typeface="Rubik"/>
                <a:ea typeface="Rubik"/>
                <a:cs typeface="Rubik"/>
                <a:sym typeface="Rubik"/>
              </a:rPr>
              <a:t>Project explanation video</a:t>
            </a:r>
            <a:r>
              <a:rPr lang="en" sz="1200" b="1" i="1" dirty="0">
                <a:latin typeface="Rubik"/>
                <a:ea typeface="Rubik"/>
                <a:cs typeface="Rubik"/>
                <a:sym typeface="Rubik"/>
              </a:rPr>
              <a:t> </a:t>
            </a:r>
            <a:r>
              <a:rPr lang="en" sz="1200" b="1" i="1" dirty="0">
                <a:latin typeface="Rubik"/>
                <a:ea typeface="Rubik"/>
                <a:cs typeface="Rubik"/>
                <a:sym typeface="Rubik"/>
                <a:hlinkClick r:id="rId5"/>
              </a:rPr>
              <a:t>here</a:t>
            </a:r>
            <a:r>
              <a:rPr lang="en" sz="1200" b="1" dirty="0">
                <a:latin typeface="Rubik"/>
                <a:ea typeface="Rubik"/>
                <a:cs typeface="Rubik"/>
                <a:sym typeface="Rubik"/>
              </a:rPr>
              <a:t>!</a:t>
            </a:r>
            <a:endParaRPr sz="1200" b="1" dirty="0">
              <a:latin typeface="Rubik"/>
              <a:ea typeface="Rubik"/>
              <a:cs typeface="Rubik"/>
              <a:sym typeface="Rubik"/>
            </a:endParaRPr>
          </a:p>
        </p:txBody>
      </p:sp>
      <p:sp>
        <p:nvSpPr>
          <p:cNvPr id="2" name="Google Shape;111;g265ee868302_0_99">
            <a:extLst>
              <a:ext uri="{FF2B5EF4-FFF2-40B4-BE49-F238E27FC236}">
                <a16:creationId xmlns:a16="http://schemas.microsoft.com/office/drawing/2014/main" id="{21400B20-650A-04E9-DEEF-EF05D5E2D35E}"/>
              </a:ext>
            </a:extLst>
          </p:cNvPr>
          <p:cNvSpPr txBox="1"/>
          <p:nvPr/>
        </p:nvSpPr>
        <p:spPr>
          <a:xfrm>
            <a:off x="377202" y="2743044"/>
            <a:ext cx="8340300" cy="507801"/>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b="1" i="0" u="none" strike="noStrike" cap="none" dirty="0">
                <a:solidFill>
                  <a:srgbClr val="000000"/>
                </a:solidFill>
                <a:latin typeface="Rubik"/>
                <a:ea typeface="Rubik"/>
                <a:cs typeface="Rubik"/>
                <a:sym typeface="Rubik"/>
              </a:rPr>
              <a:t>Import Dataset ke BigQuery</a:t>
            </a:r>
            <a:endParaRPr b="0" i="0" u="none" strike="noStrike" cap="none" dirty="0">
              <a:solidFill>
                <a:srgbClr val="000000"/>
              </a:solidFill>
              <a:latin typeface="Rubik"/>
              <a:ea typeface="Rubik"/>
              <a:cs typeface="Rubik"/>
              <a:sym typeface="Rubik"/>
            </a:endParaRPr>
          </a:p>
        </p:txBody>
      </p:sp>
      <p:sp>
        <p:nvSpPr>
          <p:cNvPr id="4" name="Google Shape;111;g265ee868302_0_99">
            <a:extLst>
              <a:ext uri="{FF2B5EF4-FFF2-40B4-BE49-F238E27FC236}">
                <a16:creationId xmlns:a16="http://schemas.microsoft.com/office/drawing/2014/main" id="{26220CA0-8C3E-2F0B-F5D0-2A857E70D84F}"/>
              </a:ext>
            </a:extLst>
          </p:cNvPr>
          <p:cNvSpPr txBox="1"/>
          <p:nvPr/>
        </p:nvSpPr>
        <p:spPr>
          <a:xfrm>
            <a:off x="401850" y="1520657"/>
            <a:ext cx="8340300" cy="1292631"/>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US" sz="1200" i="0" u="none" strike="noStrike" cap="none" dirty="0">
                <a:solidFill>
                  <a:srgbClr val="000000"/>
                </a:solidFill>
                <a:latin typeface="Rubik"/>
                <a:ea typeface="Rubik"/>
                <a:cs typeface="Rubik"/>
                <a:sym typeface="Rubik"/>
              </a:rPr>
              <a:t>Kimia Farma </a:t>
            </a:r>
            <a:r>
              <a:rPr lang="en-US" sz="1200" dirty="0" err="1">
                <a:latin typeface="Rubik"/>
                <a:ea typeface="Rubik"/>
                <a:cs typeface="Rubik"/>
                <a:sym typeface="Rubik"/>
              </a:rPr>
              <a:t>m</a:t>
            </a:r>
            <a:r>
              <a:rPr lang="en-US" sz="1200" i="0" u="none" strike="noStrike" cap="none" dirty="0" err="1">
                <a:solidFill>
                  <a:srgbClr val="000000"/>
                </a:solidFill>
                <a:latin typeface="Rubik"/>
                <a:ea typeface="Rubik"/>
                <a:cs typeface="Rubik"/>
                <a:sym typeface="Rubik"/>
              </a:rPr>
              <a:t>erupakan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sebuah</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perusahaan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farmasi</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terkemuka</a:t>
            </a:r>
            <a:r>
              <a:rPr lang="en-US" sz="1200" i="0" u="none" strike="noStrike" cap="none" dirty="0">
                <a:solidFill>
                  <a:srgbClr val="000000"/>
                </a:solidFill>
                <a:latin typeface="Rubik"/>
                <a:ea typeface="Rubik"/>
                <a:cs typeface="Rubik"/>
                <a:sym typeface="Rubik"/>
              </a:rPr>
              <a:t> di Indonesia, </a:t>
            </a:r>
            <a:r>
              <a:rPr lang="en-US" sz="1200" i="0" u="none" strike="noStrike" cap="none" dirty="0" err="1">
                <a:solidFill>
                  <a:srgbClr val="000000"/>
                </a:solidFill>
                <a:latin typeface="Rubik"/>
                <a:ea typeface="Rubik"/>
                <a:cs typeface="Rubik"/>
                <a:sym typeface="Rubik"/>
              </a:rPr>
              <a:t>memiliki</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jaringan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penjualan</a:t>
            </a:r>
            <a:r>
              <a:rPr lang="en-US" sz="1200" i="0" u="none" strike="noStrike" cap="none" dirty="0">
                <a:solidFill>
                  <a:srgbClr val="000000"/>
                </a:solidFill>
                <a:latin typeface="Rubik"/>
                <a:ea typeface="Rubik"/>
                <a:cs typeface="Rubik"/>
                <a:sym typeface="Rubik"/>
              </a:rPr>
              <a:t> yang </a:t>
            </a:r>
            <a:r>
              <a:rPr lang="en-US" sz="1200" i="0" u="none" strike="noStrike" cap="none" dirty="0" err="1">
                <a:solidFill>
                  <a:srgbClr val="000000"/>
                </a:solidFill>
                <a:latin typeface="Rubik"/>
                <a:ea typeface="Rubik"/>
                <a:cs typeface="Rubik"/>
                <a:sym typeface="Rubik"/>
              </a:rPr>
              <a:t>luas</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baik</a:t>
            </a:r>
            <a:r>
              <a:rPr lang="en-US" sz="1200" i="0" u="none" strike="noStrike" cap="none" dirty="0">
                <a:solidFill>
                  <a:srgbClr val="000000"/>
                </a:solidFill>
                <a:latin typeface="Rubik"/>
                <a:ea typeface="Rubik"/>
                <a:cs typeface="Rubik"/>
                <a:sym typeface="Rubik"/>
              </a:rPr>
              <a:t> di </a:t>
            </a:r>
            <a:r>
              <a:rPr lang="en-US" sz="1200" i="0" u="none" strike="noStrike" cap="none" dirty="0" err="1">
                <a:solidFill>
                  <a:srgbClr val="000000"/>
                </a:solidFill>
                <a:latin typeface="Rubik"/>
                <a:ea typeface="Rubik"/>
                <a:cs typeface="Rubik"/>
                <a:sym typeface="Rubik"/>
              </a:rPr>
              <a:t>dalam</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maupun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luar</a:t>
            </a:r>
            <a:r>
              <a:rPr lang="en-US" sz="1200" i="0" u="none" strike="noStrike" cap="none" dirty="0">
                <a:solidFill>
                  <a:srgbClr val="000000"/>
                </a:solidFill>
                <a:latin typeface="Rubik"/>
                <a:ea typeface="Rubik"/>
                <a:cs typeface="Rubik"/>
                <a:sym typeface="Rubik"/>
              </a:rPr>
              <a:t> negeri. </a:t>
            </a:r>
            <a:r>
              <a:rPr lang="en-US" sz="1200" i="0" u="none" strike="noStrike" cap="none" dirty="0" err="1">
                <a:solidFill>
                  <a:srgbClr val="000000"/>
                </a:solidFill>
                <a:latin typeface="Rubik"/>
                <a:ea typeface="Rubik"/>
                <a:cs typeface="Rubik"/>
                <a:sym typeface="Rubik"/>
              </a:rPr>
              <a:t>Dengan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begitu</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dalam</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kegiatan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operasionalnya</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diperlukan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analisis</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lebih</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lanjut</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terhadap</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kinerja</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bisnis</a:t>
            </a:r>
            <a:r>
              <a:rPr lang="en-US" sz="1200" i="0" u="none" strike="noStrike" cap="none" dirty="0">
                <a:solidFill>
                  <a:srgbClr val="000000"/>
                </a:solidFill>
                <a:latin typeface="Rubik"/>
                <a:ea typeface="Rubik"/>
                <a:cs typeface="Rubik"/>
                <a:sym typeface="Rubik"/>
              </a:rPr>
              <a:t> Kimia Farma </a:t>
            </a:r>
            <a:r>
              <a:rPr lang="en-US" sz="1200" i="0" u="none" strike="noStrike" cap="none" dirty="0" err="1">
                <a:solidFill>
                  <a:srgbClr val="000000"/>
                </a:solidFill>
                <a:latin typeface="Rubik"/>
                <a:ea typeface="Rubik"/>
                <a:cs typeface="Rubik"/>
                <a:sym typeface="Rubik"/>
              </a:rPr>
              <a:t>dari</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tahun</a:t>
            </a:r>
            <a:r>
              <a:rPr lang="en-US" sz="1200" i="0" u="none" strike="noStrike" cap="none" dirty="0">
                <a:solidFill>
                  <a:srgbClr val="000000"/>
                </a:solidFill>
                <a:latin typeface="Rubik"/>
                <a:ea typeface="Rubik"/>
                <a:cs typeface="Rubik"/>
                <a:sym typeface="Rubik"/>
              </a:rPr>
              <a:t> 2020-2023. </a:t>
            </a:r>
            <a:r>
              <a:rPr lang="en-US" sz="1200" i="0" u="none" strike="noStrike" cap="none" dirty="0" err="1">
                <a:solidFill>
                  <a:srgbClr val="000000"/>
                </a:solidFill>
                <a:latin typeface="Rubik"/>
                <a:ea typeface="Rubik"/>
                <a:cs typeface="Rubik"/>
                <a:sym typeface="Rubik"/>
              </a:rPr>
              <a:t>Tujuannya</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adalah</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untuk</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mengevaluasi</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kinerja</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bisnis</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perusahaan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melalui</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analisis</a:t>
            </a:r>
            <a:r>
              <a:rPr lang="en-US" sz="1200" i="0" u="none" strike="noStrike" cap="none" dirty="0">
                <a:solidFill>
                  <a:srgbClr val="000000"/>
                </a:solidFill>
                <a:latin typeface="Rubik"/>
                <a:ea typeface="Rubik"/>
                <a:cs typeface="Rubik"/>
                <a:sym typeface="Rubik"/>
              </a:rPr>
              <a:t> data </a:t>
            </a:r>
            <a:r>
              <a:rPr lang="en-US" sz="1200" i="0" u="none" strike="noStrike" cap="none" dirty="0" err="1">
                <a:solidFill>
                  <a:srgbClr val="000000"/>
                </a:solidFill>
                <a:latin typeface="Rubik"/>
                <a:ea typeface="Rubik"/>
                <a:cs typeface="Rubik"/>
                <a:sym typeface="Rubik"/>
              </a:rPr>
              <a:t>besar</a:t>
            </a:r>
            <a:r>
              <a:rPr lang="en-US" sz="1200" i="0" u="none" strike="noStrike" cap="none" dirty="0">
                <a:solidFill>
                  <a:srgbClr val="000000"/>
                </a:solidFill>
                <a:latin typeface="Rubik"/>
                <a:ea typeface="Rubik"/>
                <a:cs typeface="Rubik"/>
                <a:sym typeface="Rubik"/>
              </a:rPr>
              <a:t> dan </a:t>
            </a:r>
            <a:r>
              <a:rPr lang="en-US" sz="1200" i="0" u="none" strike="noStrike" cap="none" dirty="0" err="1">
                <a:solidFill>
                  <a:srgbClr val="000000"/>
                </a:solidFill>
                <a:latin typeface="Rubik"/>
                <a:ea typeface="Rubik"/>
                <a:cs typeface="Rubik"/>
                <a:sym typeface="Rubik"/>
              </a:rPr>
              <a:t>penggunaan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visualisasi</a:t>
            </a:r>
            <a:r>
              <a:rPr lang="en-US" sz="1200" i="0" u="none" strike="noStrike" cap="none" dirty="0">
                <a:solidFill>
                  <a:srgbClr val="000000"/>
                </a:solidFill>
                <a:latin typeface="Rubik"/>
                <a:ea typeface="Rubik"/>
                <a:cs typeface="Rubik"/>
                <a:sym typeface="Rubik"/>
              </a:rPr>
              <a:t> data. </a:t>
            </a:r>
            <a:endParaRPr sz="1200" i="0" u="none" strike="noStrike" cap="none" dirty="0">
              <a:solidFill>
                <a:srgbClr val="000000"/>
              </a:solidFill>
              <a:latin typeface="Rubik"/>
              <a:ea typeface="Rubik"/>
              <a:cs typeface="Rubik"/>
              <a:sym typeface="Rubik"/>
            </a:endParaRPr>
          </a:p>
        </p:txBody>
      </p:sp>
      <p:sp>
        <p:nvSpPr>
          <p:cNvPr id="5" name="Google Shape;111;g265ee868302_0_99">
            <a:extLst>
              <a:ext uri="{FF2B5EF4-FFF2-40B4-BE49-F238E27FC236}">
                <a16:creationId xmlns:a16="http://schemas.microsoft.com/office/drawing/2014/main" id="{41115B80-1AB9-A876-4DF4-F34DCDF732EC}"/>
              </a:ext>
            </a:extLst>
          </p:cNvPr>
          <p:cNvSpPr txBox="1"/>
          <p:nvPr/>
        </p:nvSpPr>
        <p:spPr>
          <a:xfrm>
            <a:off x="426498" y="3050234"/>
            <a:ext cx="8340300" cy="1846629"/>
          </a:xfrm>
          <a:prstGeom prst="rect">
            <a:avLst/>
          </a:prstGeom>
          <a:noFill/>
          <a:ln>
            <a:noFill/>
          </a:ln>
        </p:spPr>
        <p:txBody>
          <a:bodyPr spcFirstLastPara="1" wrap="square" lIns="91425" tIns="91425" rIns="91425" bIns="91425" anchor="t" anchorCtr="0">
            <a:spAutoFit/>
          </a:bodyPr>
          <a:lstStyle/>
          <a:p>
            <a:pPr marL="171450" marR="0" lvl="0" indent="-171450" algn="just" rtl="0">
              <a:lnSpc>
                <a:spcPct val="150000"/>
              </a:lnSpc>
              <a:spcBef>
                <a:spcPts val="0"/>
              </a:spcBef>
              <a:spcAft>
                <a:spcPts val="0"/>
              </a:spcAft>
              <a:buClr>
                <a:schemeClr val="dk1"/>
              </a:buClr>
              <a:buSzPts val="1100"/>
              <a:buFont typeface="Arial" panose="020B0604020202020204" pitchFamily="34" charset="0"/>
              <a:buChar char="•"/>
            </a:pPr>
            <a:r>
              <a:rPr lang="en-US" sz="1200" dirty="0">
                <a:latin typeface="Rubik"/>
                <a:ea typeface="Rubik"/>
                <a:cs typeface="Rubik"/>
                <a:sym typeface="Rubik"/>
              </a:rPr>
              <a:t>kf_final_transaction.csv: ID </a:t>
            </a:r>
            <a:r>
              <a:rPr lang="en-US" sz="1200" dirty="0" err="1">
                <a:latin typeface="Rubik"/>
                <a:ea typeface="Rubik"/>
                <a:cs typeface="Rubik"/>
                <a:sym typeface="Rubik"/>
              </a:rPr>
              <a:t>transaksi</a:t>
            </a:r>
            <a:r>
              <a:rPr lang="en-US" sz="1200" dirty="0">
                <a:latin typeface="Rubik"/>
                <a:ea typeface="Rubik"/>
                <a:cs typeface="Rubik"/>
                <a:sym typeface="Rubik"/>
              </a:rPr>
              <a:t>, ID </a:t>
            </a:r>
            <a:r>
              <a:rPr lang="en-US" sz="1200" dirty="0" err="1">
                <a:latin typeface="Rubik"/>
                <a:ea typeface="Rubik"/>
                <a:cs typeface="Rubik"/>
                <a:sym typeface="Rubik"/>
              </a:rPr>
              <a:t>produk</a:t>
            </a:r>
            <a:r>
              <a:rPr lang="en-US" sz="1200" dirty="0">
                <a:latin typeface="Rubik"/>
                <a:ea typeface="Rubik"/>
                <a:cs typeface="Rubik"/>
                <a:sym typeface="Rubik"/>
              </a:rPr>
              <a:t>, ID </a:t>
            </a:r>
            <a:r>
              <a:rPr lang="en-US" sz="1200" dirty="0" err="1">
                <a:latin typeface="Rubik"/>
                <a:ea typeface="Rubik"/>
                <a:cs typeface="Rubik"/>
                <a:sym typeface="Rubik"/>
              </a:rPr>
              <a:t>cabang</a:t>
            </a:r>
            <a:r>
              <a:rPr lang="en-US" sz="1200" dirty="0">
                <a:latin typeface="Rubik"/>
                <a:ea typeface="Rubik"/>
                <a:cs typeface="Rubik"/>
                <a:sym typeface="Rubik"/>
              </a:rPr>
              <a:t>, nama </a:t>
            </a:r>
            <a:r>
              <a:rPr lang="en-US" sz="1200" dirty="0" err="1">
                <a:latin typeface="Rubik"/>
                <a:ea typeface="Rubik"/>
                <a:cs typeface="Rubik"/>
                <a:sym typeface="Rubik"/>
              </a:rPr>
              <a:t>pelanggan</a:t>
            </a:r>
            <a:r>
              <a:rPr lang="en-US" sz="1200" dirty="0">
                <a:latin typeface="Rubik"/>
                <a:ea typeface="Rubik"/>
                <a:cs typeface="Rubik"/>
                <a:sym typeface="Rubik"/>
              </a:rPr>
              <a:t>, </a:t>
            </a:r>
            <a:r>
              <a:rPr lang="en-US" sz="1200" dirty="0" err="1">
                <a:latin typeface="Rubik"/>
                <a:ea typeface="Rubik"/>
                <a:cs typeface="Rubik"/>
                <a:sym typeface="Rubik"/>
              </a:rPr>
              <a:t>tanggal</a:t>
            </a:r>
            <a:r>
              <a:rPr lang="en-US" sz="1200" dirty="0">
                <a:latin typeface="Rubik"/>
                <a:ea typeface="Rubik"/>
                <a:cs typeface="Rubik"/>
                <a:sym typeface="Rubik"/>
              </a:rPr>
              <a:t> </a:t>
            </a:r>
            <a:r>
              <a:rPr lang="en-US" sz="1200" dirty="0" err="1">
                <a:latin typeface="Rubik"/>
                <a:ea typeface="Rubik"/>
                <a:cs typeface="Rubik"/>
                <a:sym typeface="Rubik"/>
              </a:rPr>
              <a:t>transaksi</a:t>
            </a:r>
            <a:r>
              <a:rPr lang="en-US" sz="1200" dirty="0">
                <a:latin typeface="Rubik"/>
                <a:ea typeface="Rubik"/>
                <a:cs typeface="Rubik"/>
                <a:sym typeface="Rubik"/>
              </a:rPr>
              <a:t>, </a:t>
            </a:r>
            <a:r>
              <a:rPr lang="en-US" sz="1200" dirty="0" err="1">
                <a:latin typeface="Rubik"/>
                <a:ea typeface="Rubik"/>
                <a:cs typeface="Rubik"/>
                <a:sym typeface="Rubik"/>
              </a:rPr>
              <a:t>harga</a:t>
            </a:r>
            <a:r>
              <a:rPr lang="en-US" sz="1200" dirty="0">
                <a:latin typeface="Rubik"/>
                <a:ea typeface="Rubik"/>
                <a:cs typeface="Rubik"/>
                <a:sym typeface="Rubik"/>
              </a:rPr>
              <a:t>, </a:t>
            </a:r>
            <a:r>
              <a:rPr lang="en-US" sz="1200" dirty="0" err="1">
                <a:latin typeface="Rubik"/>
                <a:ea typeface="Rubik"/>
                <a:cs typeface="Rubik"/>
                <a:sym typeface="Rubik"/>
              </a:rPr>
              <a:t>persentase</a:t>
            </a:r>
            <a:r>
              <a:rPr lang="en-US" sz="1200" dirty="0">
                <a:latin typeface="Rubik"/>
                <a:ea typeface="Rubik"/>
                <a:cs typeface="Rubik"/>
                <a:sym typeface="Rubik"/>
              </a:rPr>
              <a:t> </a:t>
            </a:r>
            <a:r>
              <a:rPr lang="en-US" sz="1200" dirty="0" err="1">
                <a:latin typeface="Rubik"/>
                <a:ea typeface="Rubik"/>
                <a:cs typeface="Rubik"/>
                <a:sym typeface="Rubik"/>
              </a:rPr>
              <a:t>diskon</a:t>
            </a:r>
            <a:r>
              <a:rPr lang="en-US" sz="1200" dirty="0">
                <a:latin typeface="Rubik"/>
                <a:ea typeface="Rubik"/>
                <a:cs typeface="Rubik"/>
                <a:sym typeface="Rubik"/>
              </a:rPr>
              <a:t>, dan rating </a:t>
            </a:r>
            <a:r>
              <a:rPr lang="en-US" sz="1200" dirty="0" err="1">
                <a:latin typeface="Rubik"/>
                <a:ea typeface="Rubik"/>
                <a:cs typeface="Rubik"/>
                <a:sym typeface="Rubik"/>
              </a:rPr>
              <a:t>transaksi</a:t>
            </a:r>
            <a:r>
              <a:rPr lang="en-US" sz="1200" dirty="0">
                <a:latin typeface="Rubik"/>
                <a:ea typeface="Rubik"/>
                <a:cs typeface="Rubik"/>
                <a:sym typeface="Rubik"/>
              </a:rPr>
              <a:t>.</a:t>
            </a:r>
          </a:p>
          <a:p>
            <a:pPr marL="171450" marR="0" lvl="0" indent="-171450" algn="just" rtl="0">
              <a:lnSpc>
                <a:spcPct val="150000"/>
              </a:lnSpc>
              <a:spcBef>
                <a:spcPts val="0"/>
              </a:spcBef>
              <a:spcAft>
                <a:spcPts val="0"/>
              </a:spcAft>
              <a:buClr>
                <a:schemeClr val="dk1"/>
              </a:buClr>
              <a:buSzPts val="1100"/>
              <a:buFont typeface="Arial" panose="020B0604020202020204" pitchFamily="34" charset="0"/>
              <a:buChar char="•"/>
            </a:pPr>
            <a:r>
              <a:rPr lang="en-US" sz="1200" dirty="0">
                <a:latin typeface="Rubik"/>
                <a:ea typeface="Rubik"/>
                <a:cs typeface="Rubik"/>
                <a:sym typeface="Rubik"/>
              </a:rPr>
              <a:t>k</a:t>
            </a:r>
            <a:r>
              <a:rPr lang="en-US" sz="1200" i="0" u="none" strike="noStrike" cap="none" dirty="0">
                <a:solidFill>
                  <a:srgbClr val="000000"/>
                </a:solidFill>
                <a:latin typeface="Rubik"/>
                <a:ea typeface="Rubik"/>
                <a:cs typeface="Rubik"/>
                <a:sym typeface="Rubik"/>
              </a:rPr>
              <a:t>f_inventory.csv: ID </a:t>
            </a:r>
            <a:r>
              <a:rPr lang="en-US" sz="1200" i="0" u="none" strike="noStrike" cap="none" dirty="0" err="1">
                <a:solidFill>
                  <a:srgbClr val="000000"/>
                </a:solidFill>
                <a:latin typeface="Rubik"/>
                <a:ea typeface="Rubik"/>
                <a:cs typeface="Rubik"/>
                <a:sym typeface="Rubik"/>
              </a:rPr>
              <a:t>i</a:t>
            </a:r>
            <a:r>
              <a:rPr lang="en-US" sz="1200" dirty="0" err="1">
                <a:latin typeface="Rubik"/>
                <a:ea typeface="Rubik"/>
                <a:cs typeface="Rubik"/>
                <a:sym typeface="Rubik"/>
              </a:rPr>
              <a:t>nventaris</a:t>
            </a:r>
            <a:r>
              <a:rPr lang="en-US" sz="1200" dirty="0">
                <a:latin typeface="Rubik"/>
                <a:ea typeface="Rubik"/>
                <a:cs typeface="Rubik"/>
                <a:sym typeface="Rubik"/>
              </a:rPr>
              <a:t>, ID </a:t>
            </a:r>
            <a:r>
              <a:rPr lang="en-US" sz="1200" dirty="0" err="1">
                <a:latin typeface="Rubik"/>
                <a:ea typeface="Rubik"/>
                <a:cs typeface="Rubik"/>
                <a:sym typeface="Rubik"/>
              </a:rPr>
              <a:t>cabang</a:t>
            </a:r>
            <a:r>
              <a:rPr lang="en-US" sz="1200" dirty="0">
                <a:latin typeface="Rubik"/>
                <a:ea typeface="Rubik"/>
                <a:cs typeface="Rubik"/>
                <a:sym typeface="Rubik"/>
              </a:rPr>
              <a:t>, ID </a:t>
            </a:r>
            <a:r>
              <a:rPr lang="en-US" sz="1200" dirty="0" err="1">
                <a:latin typeface="Rubik"/>
                <a:ea typeface="Rubik"/>
                <a:cs typeface="Rubik"/>
                <a:sym typeface="Rubik"/>
              </a:rPr>
              <a:t>produk</a:t>
            </a:r>
            <a:r>
              <a:rPr lang="en-US" sz="1200" dirty="0">
                <a:latin typeface="Rubik"/>
                <a:ea typeface="Rubik"/>
                <a:cs typeface="Rubik"/>
                <a:sym typeface="Rubik"/>
              </a:rPr>
              <a:t>, nama </a:t>
            </a:r>
            <a:r>
              <a:rPr lang="en-US" sz="1200" dirty="0" err="1">
                <a:latin typeface="Rubik"/>
                <a:ea typeface="Rubik"/>
                <a:cs typeface="Rubik"/>
                <a:sym typeface="Rubik"/>
              </a:rPr>
              <a:t>produk</a:t>
            </a:r>
            <a:r>
              <a:rPr lang="en-US" sz="1200" dirty="0">
                <a:latin typeface="Rubik"/>
                <a:ea typeface="Rubik"/>
                <a:cs typeface="Rubik"/>
                <a:sym typeface="Rubik"/>
              </a:rPr>
              <a:t>, dan </a:t>
            </a:r>
            <a:r>
              <a:rPr lang="en-US" sz="1200" dirty="0" err="1">
                <a:latin typeface="Rubik"/>
                <a:ea typeface="Rubik"/>
                <a:cs typeface="Rubik"/>
                <a:sym typeface="Rubik"/>
              </a:rPr>
              <a:t>jumlah</a:t>
            </a:r>
            <a:r>
              <a:rPr lang="en-US" sz="1200" dirty="0">
                <a:latin typeface="Rubik"/>
                <a:ea typeface="Rubik"/>
                <a:cs typeface="Rubik"/>
                <a:sym typeface="Rubik"/>
              </a:rPr>
              <a:t> </a:t>
            </a:r>
            <a:r>
              <a:rPr lang="en-US" sz="1200" dirty="0" err="1">
                <a:latin typeface="Rubik"/>
                <a:ea typeface="Rubik"/>
                <a:cs typeface="Rubik"/>
                <a:sym typeface="Rubik"/>
              </a:rPr>
              <a:t>stok</a:t>
            </a:r>
            <a:r>
              <a:rPr lang="en-US" sz="1200" dirty="0">
                <a:latin typeface="Rubik"/>
                <a:ea typeface="Rubik"/>
                <a:cs typeface="Rubik"/>
                <a:sym typeface="Rubik"/>
              </a:rPr>
              <a:t>.</a:t>
            </a:r>
          </a:p>
          <a:p>
            <a:pPr marL="171450" marR="0" lvl="0" indent="-171450" algn="just" rtl="0">
              <a:lnSpc>
                <a:spcPct val="150000"/>
              </a:lnSpc>
              <a:spcBef>
                <a:spcPts val="0"/>
              </a:spcBef>
              <a:spcAft>
                <a:spcPts val="0"/>
              </a:spcAft>
              <a:buClr>
                <a:schemeClr val="dk1"/>
              </a:buClr>
              <a:buSzPts val="1100"/>
              <a:buFont typeface="Arial" panose="020B0604020202020204" pitchFamily="34" charset="0"/>
              <a:buChar char="•"/>
            </a:pPr>
            <a:r>
              <a:rPr lang="en-US" sz="1200" dirty="0">
                <a:latin typeface="Rubik"/>
                <a:ea typeface="Rubik"/>
                <a:cs typeface="Rubik"/>
                <a:sym typeface="Rubik"/>
              </a:rPr>
              <a:t>kf_kantor_cabang.csv: ID </a:t>
            </a:r>
            <a:r>
              <a:rPr lang="en-US" sz="1200" dirty="0" err="1">
                <a:latin typeface="Rubik"/>
                <a:ea typeface="Rubik"/>
                <a:cs typeface="Rubik"/>
                <a:sym typeface="Rubik"/>
              </a:rPr>
              <a:t>cabang</a:t>
            </a:r>
            <a:r>
              <a:rPr lang="en-US" sz="1200" dirty="0">
                <a:latin typeface="Rubik"/>
                <a:ea typeface="Rubik"/>
                <a:cs typeface="Rubik"/>
                <a:sym typeface="Rubik"/>
              </a:rPr>
              <a:t>, </a:t>
            </a:r>
            <a:r>
              <a:rPr lang="en-US" sz="1200" dirty="0" err="1">
                <a:latin typeface="Rubik"/>
                <a:ea typeface="Rubik"/>
                <a:cs typeface="Rubik"/>
                <a:sym typeface="Rubik"/>
              </a:rPr>
              <a:t>kategori</a:t>
            </a:r>
            <a:r>
              <a:rPr lang="en-US" sz="1200" dirty="0">
                <a:latin typeface="Rubik"/>
                <a:ea typeface="Rubik"/>
                <a:cs typeface="Rubik"/>
                <a:sym typeface="Rubik"/>
              </a:rPr>
              <a:t> </a:t>
            </a:r>
            <a:r>
              <a:rPr lang="en-US" sz="1200" dirty="0" err="1">
                <a:latin typeface="Rubik"/>
                <a:ea typeface="Rubik"/>
                <a:cs typeface="Rubik"/>
                <a:sym typeface="Rubik"/>
              </a:rPr>
              <a:t>cabang</a:t>
            </a:r>
            <a:r>
              <a:rPr lang="en-US" sz="1200" dirty="0">
                <a:latin typeface="Rubik"/>
                <a:ea typeface="Rubik"/>
                <a:cs typeface="Rubik"/>
                <a:sym typeface="Rubik"/>
              </a:rPr>
              <a:t>, nama </a:t>
            </a:r>
            <a:r>
              <a:rPr lang="en-US" sz="1200" dirty="0" err="1">
                <a:latin typeface="Rubik"/>
                <a:ea typeface="Rubik"/>
                <a:cs typeface="Rubik"/>
                <a:sym typeface="Rubik"/>
              </a:rPr>
              <a:t>cabang</a:t>
            </a:r>
            <a:r>
              <a:rPr lang="en-US" sz="1200" dirty="0">
                <a:latin typeface="Rubik"/>
                <a:ea typeface="Rubik"/>
                <a:cs typeface="Rubik"/>
                <a:sym typeface="Rubik"/>
              </a:rPr>
              <a:t>, </a:t>
            </a:r>
            <a:r>
              <a:rPr lang="en-US" sz="1200" dirty="0" err="1">
                <a:latin typeface="Rubik"/>
                <a:ea typeface="Rubik"/>
                <a:cs typeface="Rubik"/>
                <a:sym typeface="Rubik"/>
              </a:rPr>
              <a:t>kota</a:t>
            </a:r>
            <a:r>
              <a:rPr lang="en-US" sz="1200" dirty="0">
                <a:latin typeface="Rubik"/>
                <a:ea typeface="Rubik"/>
                <a:cs typeface="Rubik"/>
                <a:sym typeface="Rubik"/>
              </a:rPr>
              <a:t>, </a:t>
            </a:r>
            <a:r>
              <a:rPr lang="en-US" sz="1200" dirty="0" err="1">
                <a:latin typeface="Rubik"/>
                <a:ea typeface="Rubik"/>
                <a:cs typeface="Rubik"/>
                <a:sym typeface="Rubik"/>
              </a:rPr>
              <a:t>provinsi</a:t>
            </a:r>
            <a:r>
              <a:rPr lang="en-US" sz="1200" dirty="0">
                <a:latin typeface="Rubik"/>
                <a:ea typeface="Rubik"/>
                <a:cs typeface="Rubik"/>
                <a:sym typeface="Rubik"/>
              </a:rPr>
              <a:t>, dan rating </a:t>
            </a:r>
            <a:r>
              <a:rPr lang="en-US" sz="1200" dirty="0" err="1">
                <a:latin typeface="Rubik"/>
                <a:ea typeface="Rubik"/>
                <a:cs typeface="Rubik"/>
                <a:sym typeface="Rubik"/>
              </a:rPr>
              <a:t>cabang</a:t>
            </a:r>
            <a:r>
              <a:rPr lang="en-US" sz="1200" dirty="0">
                <a:latin typeface="Rubik"/>
                <a:ea typeface="Rubik"/>
                <a:cs typeface="Rubik"/>
                <a:sym typeface="Rubik"/>
              </a:rPr>
              <a:t>.</a:t>
            </a:r>
          </a:p>
          <a:p>
            <a:pPr marL="171450" marR="0" lvl="0" indent="-171450" algn="just" rtl="0">
              <a:lnSpc>
                <a:spcPct val="150000"/>
              </a:lnSpc>
              <a:spcBef>
                <a:spcPts val="0"/>
              </a:spcBef>
              <a:spcAft>
                <a:spcPts val="0"/>
              </a:spcAft>
              <a:buClr>
                <a:schemeClr val="dk1"/>
              </a:buClr>
              <a:buSzPts val="1100"/>
              <a:buFont typeface="Arial" panose="020B0604020202020204" pitchFamily="34" charset="0"/>
              <a:buChar char="•"/>
            </a:pPr>
            <a:r>
              <a:rPr lang="en-US" sz="1200" dirty="0">
                <a:latin typeface="Rubik"/>
                <a:ea typeface="Rubik"/>
                <a:cs typeface="Rubik"/>
                <a:sym typeface="Rubik"/>
              </a:rPr>
              <a:t>kf_product.csv: ID </a:t>
            </a:r>
            <a:r>
              <a:rPr lang="en-US" sz="1200" dirty="0" err="1">
                <a:latin typeface="Rubik"/>
                <a:ea typeface="Rubik"/>
                <a:cs typeface="Rubik"/>
                <a:sym typeface="Rubik"/>
              </a:rPr>
              <a:t>produk</a:t>
            </a:r>
            <a:r>
              <a:rPr lang="en-US" sz="1200" dirty="0">
                <a:latin typeface="Rubik"/>
                <a:ea typeface="Rubik"/>
                <a:cs typeface="Rubik"/>
                <a:sym typeface="Rubik"/>
              </a:rPr>
              <a:t>, nama </a:t>
            </a:r>
            <a:r>
              <a:rPr lang="en-US" sz="1200" dirty="0" err="1">
                <a:latin typeface="Rubik"/>
                <a:ea typeface="Rubik"/>
                <a:cs typeface="Rubik"/>
                <a:sym typeface="Rubik"/>
              </a:rPr>
              <a:t>produk</a:t>
            </a:r>
            <a:r>
              <a:rPr lang="en-US" sz="1200" dirty="0">
                <a:latin typeface="Rubik"/>
                <a:ea typeface="Rubik"/>
                <a:cs typeface="Rubik"/>
                <a:sym typeface="Rubik"/>
              </a:rPr>
              <a:t>, </a:t>
            </a:r>
            <a:r>
              <a:rPr lang="en-US" sz="1200" dirty="0" err="1">
                <a:latin typeface="Rubik"/>
                <a:ea typeface="Rubik"/>
                <a:cs typeface="Rubik"/>
                <a:sym typeface="Rubik"/>
              </a:rPr>
              <a:t>kategori</a:t>
            </a:r>
            <a:r>
              <a:rPr lang="en-US" sz="1200" dirty="0">
                <a:latin typeface="Rubik"/>
                <a:ea typeface="Rubik"/>
                <a:cs typeface="Rubik"/>
                <a:sym typeface="Rubik"/>
              </a:rPr>
              <a:t> </a:t>
            </a:r>
            <a:r>
              <a:rPr lang="en-US" sz="1200" dirty="0" err="1">
                <a:latin typeface="Rubik"/>
                <a:ea typeface="Rubik"/>
                <a:cs typeface="Rubik"/>
                <a:sym typeface="Rubik"/>
              </a:rPr>
              <a:t>produk</a:t>
            </a:r>
            <a:r>
              <a:rPr lang="en-US" sz="1200" dirty="0">
                <a:latin typeface="Rubik"/>
                <a:ea typeface="Rubik"/>
                <a:cs typeface="Rubik"/>
                <a:sym typeface="Rubik"/>
              </a:rPr>
              <a:t>, dan </a:t>
            </a:r>
            <a:r>
              <a:rPr lang="en-US" sz="1200" dirty="0" err="1">
                <a:latin typeface="Rubik"/>
                <a:ea typeface="Rubik"/>
                <a:cs typeface="Rubik"/>
                <a:sym typeface="Rubik"/>
              </a:rPr>
              <a:t>harga</a:t>
            </a:r>
            <a:r>
              <a:rPr lang="en-US" sz="1200" dirty="0">
                <a:latin typeface="Rubik"/>
                <a:ea typeface="Rubik"/>
                <a:cs typeface="Rubik"/>
                <a:sym typeface="Rubik"/>
              </a:rPr>
              <a:t> </a:t>
            </a:r>
            <a:r>
              <a:rPr lang="en-US" sz="1200" dirty="0" err="1">
                <a:latin typeface="Rubik"/>
                <a:ea typeface="Rubik"/>
                <a:cs typeface="Rubik"/>
                <a:sym typeface="Rubik"/>
              </a:rPr>
              <a:t>produk</a:t>
            </a:r>
            <a:r>
              <a:rPr lang="en-US" sz="1200" dirty="0">
                <a:latin typeface="Rubik"/>
                <a:ea typeface="Rubik"/>
                <a:cs typeface="Rubik"/>
                <a:sym typeface="Rubik"/>
              </a:rPr>
              <a:t>.</a:t>
            </a:r>
          </a:p>
          <a:p>
            <a:pPr marL="171450" marR="0" lvl="0" indent="-171450" algn="just" rtl="0">
              <a:lnSpc>
                <a:spcPct val="150000"/>
              </a:lnSpc>
              <a:spcBef>
                <a:spcPts val="0"/>
              </a:spcBef>
              <a:spcAft>
                <a:spcPts val="0"/>
              </a:spcAft>
              <a:buClr>
                <a:schemeClr val="dk1"/>
              </a:buClr>
              <a:buSzPts val="1100"/>
              <a:buFont typeface="Arial" panose="020B0604020202020204" pitchFamily="34" charset="0"/>
              <a:buChar char="•"/>
            </a:pPr>
            <a:endParaRPr sz="1200" i="0" u="none" strike="noStrike" cap="none" dirty="0">
              <a:solidFill>
                <a:srgbClr val="000000"/>
              </a:solidFill>
              <a:latin typeface="Rubik"/>
              <a:ea typeface="Rubik"/>
              <a:cs typeface="Rubik"/>
              <a:sym typeface="Rubik"/>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a:extLst>
            <a:ext uri="{FF2B5EF4-FFF2-40B4-BE49-F238E27FC236}">
              <a16:creationId xmlns:a16="http://schemas.microsoft.com/office/drawing/2014/main" id="{8B0B2D2C-F8FF-CB23-E159-14A04FB5EFE9}"/>
            </a:ext>
          </a:extLst>
        </p:cNvPr>
        <p:cNvGrpSpPr/>
        <p:nvPr/>
      </p:nvGrpSpPr>
      <p:grpSpPr>
        <a:xfrm>
          <a:off x="0" y="0"/>
          <a:ext cx="0" cy="0"/>
          <a:chOff x="0" y="0"/>
          <a:chExt cx="0" cy="0"/>
        </a:xfrm>
      </p:grpSpPr>
      <p:pic>
        <p:nvPicPr>
          <p:cNvPr id="109" name="Google Shape;109;g265ee868302_0_99">
            <a:extLst>
              <a:ext uri="{FF2B5EF4-FFF2-40B4-BE49-F238E27FC236}">
                <a16:creationId xmlns:a16="http://schemas.microsoft.com/office/drawing/2014/main" id="{75F36456-AB27-62CC-EB82-AFED372CC06C}"/>
              </a:ext>
            </a:extLst>
          </p:cNvPr>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0" name="Google Shape;110;g265ee868302_0_99">
            <a:extLst>
              <a:ext uri="{FF2B5EF4-FFF2-40B4-BE49-F238E27FC236}">
                <a16:creationId xmlns:a16="http://schemas.microsoft.com/office/drawing/2014/main" id="{B699920D-7853-728E-9CBD-0A9E3B4A8768}"/>
              </a:ext>
            </a:extLst>
          </p:cNvPr>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11" name="Google Shape;111;g265ee868302_0_99">
            <a:extLst>
              <a:ext uri="{FF2B5EF4-FFF2-40B4-BE49-F238E27FC236}">
                <a16:creationId xmlns:a16="http://schemas.microsoft.com/office/drawing/2014/main" id="{668B4BC1-9B5F-95B3-D89E-5E102B5BAE59}"/>
              </a:ext>
            </a:extLst>
          </p:cNvPr>
          <p:cNvSpPr txBox="1"/>
          <p:nvPr/>
        </p:nvSpPr>
        <p:spPr>
          <a:xfrm>
            <a:off x="338094" y="912550"/>
            <a:ext cx="8340300" cy="507801"/>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b="1" dirty="0">
                <a:latin typeface="Rubik"/>
                <a:ea typeface="Rubik"/>
                <a:cs typeface="Rubik"/>
                <a:sym typeface="Rubik"/>
              </a:rPr>
              <a:t>Problem Statement</a:t>
            </a:r>
            <a:endParaRPr b="0" i="0" u="none" strike="noStrike" cap="none" dirty="0">
              <a:solidFill>
                <a:srgbClr val="000000"/>
              </a:solidFill>
              <a:latin typeface="Rubik"/>
              <a:ea typeface="Rubik"/>
              <a:cs typeface="Rubik"/>
              <a:sym typeface="Rubik"/>
            </a:endParaRPr>
          </a:p>
        </p:txBody>
      </p:sp>
      <p:sp>
        <p:nvSpPr>
          <p:cNvPr id="112" name="Google Shape;112;g265ee868302_0_99">
            <a:extLst>
              <a:ext uri="{FF2B5EF4-FFF2-40B4-BE49-F238E27FC236}">
                <a16:creationId xmlns:a16="http://schemas.microsoft.com/office/drawing/2014/main" id="{AF0B3523-BA7C-13A4-DED5-FB67C6D9AA29}"/>
              </a:ext>
            </a:extLst>
          </p:cNvPr>
          <p:cNvSpPr txBox="1"/>
          <p:nvPr/>
        </p:nvSpPr>
        <p:spPr>
          <a:xfrm>
            <a:off x="340500" y="452038"/>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Project </a:t>
            </a:r>
            <a:r>
              <a:rPr lang="en" sz="3000" b="1">
                <a:solidFill>
                  <a:schemeClr val="accent5"/>
                </a:solidFill>
                <a:latin typeface="Rubik"/>
                <a:ea typeface="Rubik"/>
                <a:cs typeface="Rubik"/>
                <a:sym typeface="Rubik"/>
              </a:rPr>
              <a:t>Portfolio</a:t>
            </a:r>
            <a:endParaRPr sz="3000" b="1" i="0" u="none" strike="noStrike" cap="none">
              <a:solidFill>
                <a:schemeClr val="accent5"/>
              </a:solidFill>
              <a:latin typeface="Rubik"/>
              <a:ea typeface="Rubik"/>
              <a:cs typeface="Rubik"/>
              <a:sym typeface="Rubik"/>
            </a:endParaRPr>
          </a:p>
        </p:txBody>
      </p:sp>
      <p:sp>
        <p:nvSpPr>
          <p:cNvPr id="113" name="Google Shape;113;g265ee868302_0_99">
            <a:extLst>
              <a:ext uri="{FF2B5EF4-FFF2-40B4-BE49-F238E27FC236}">
                <a16:creationId xmlns:a16="http://schemas.microsoft.com/office/drawing/2014/main" id="{BB3366C0-338B-160A-3056-9CBB6CDDD5A4}"/>
              </a:ext>
            </a:extLst>
          </p:cNvPr>
          <p:cNvSpPr txBox="1"/>
          <p:nvPr/>
        </p:nvSpPr>
        <p:spPr>
          <a:xfrm>
            <a:off x="6708043" y="4611955"/>
            <a:ext cx="3089100" cy="461635"/>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sz="1200" b="1" dirty="0">
                <a:latin typeface="Rubik"/>
                <a:ea typeface="Rubik"/>
                <a:cs typeface="Rubik"/>
                <a:sym typeface="Rubik"/>
              </a:rPr>
              <a:t>Project repository </a:t>
            </a:r>
            <a:r>
              <a:rPr lang="en" sz="1200" b="1" i="1" dirty="0">
                <a:latin typeface="Rubik"/>
                <a:ea typeface="Rubik"/>
                <a:cs typeface="Rubik"/>
                <a:sym typeface="Rubik"/>
                <a:hlinkClick r:id="rId5"/>
              </a:rPr>
              <a:t>here</a:t>
            </a:r>
            <a:r>
              <a:rPr lang="en" sz="1200" b="1" dirty="0">
                <a:latin typeface="Rubik"/>
                <a:ea typeface="Rubik"/>
                <a:cs typeface="Rubik"/>
                <a:sym typeface="Rubik"/>
              </a:rPr>
              <a:t>!</a:t>
            </a:r>
            <a:endParaRPr sz="1200" b="1" dirty="0">
              <a:latin typeface="Rubik"/>
              <a:ea typeface="Rubik"/>
              <a:cs typeface="Rubik"/>
              <a:sym typeface="Rubik"/>
            </a:endParaRPr>
          </a:p>
        </p:txBody>
      </p:sp>
      <p:sp>
        <p:nvSpPr>
          <p:cNvPr id="4" name="Google Shape;111;g265ee868302_0_99">
            <a:extLst>
              <a:ext uri="{FF2B5EF4-FFF2-40B4-BE49-F238E27FC236}">
                <a16:creationId xmlns:a16="http://schemas.microsoft.com/office/drawing/2014/main" id="{2E97E7BA-8361-DCF8-073F-286CB477B28C}"/>
              </a:ext>
            </a:extLst>
          </p:cNvPr>
          <p:cNvSpPr txBox="1"/>
          <p:nvPr/>
        </p:nvSpPr>
        <p:spPr>
          <a:xfrm>
            <a:off x="338094" y="1263106"/>
            <a:ext cx="8340300" cy="3508623"/>
          </a:xfrm>
          <a:prstGeom prst="rect">
            <a:avLst/>
          </a:prstGeom>
          <a:noFill/>
          <a:ln>
            <a:noFill/>
          </a:ln>
        </p:spPr>
        <p:txBody>
          <a:bodyPr spcFirstLastPara="1" wrap="square" lIns="91425" tIns="91425" rIns="91425" bIns="91425" anchor="t" anchorCtr="0">
            <a:spAutoFit/>
          </a:bodyPr>
          <a:lstStyle/>
          <a:p>
            <a:pPr marL="228600" marR="0" lvl="0" indent="-228600" algn="just" rtl="0">
              <a:lnSpc>
                <a:spcPct val="150000"/>
              </a:lnSpc>
              <a:spcBef>
                <a:spcPts val="0"/>
              </a:spcBef>
              <a:spcAft>
                <a:spcPts val="0"/>
              </a:spcAft>
              <a:buClr>
                <a:schemeClr val="dk1"/>
              </a:buClr>
              <a:buSzPts val="1100"/>
              <a:buFont typeface="Arial"/>
              <a:buAutoNum type="arabicPeriod"/>
            </a:pPr>
            <a:r>
              <a:rPr lang="en-US" sz="1200" b="1" dirty="0">
                <a:latin typeface="Rubik"/>
                <a:ea typeface="Rubik"/>
                <a:cs typeface="Rubik"/>
                <a:sym typeface="Rubik"/>
              </a:rPr>
              <a:t>Import Data: </a:t>
            </a:r>
            <a:r>
              <a:rPr lang="en-US" sz="1200" dirty="0" err="1">
                <a:latin typeface="Rubik"/>
                <a:ea typeface="Rubik"/>
                <a:cs typeface="Rubik"/>
                <a:sym typeface="Rubik"/>
              </a:rPr>
              <a:t>Mengimpor</a:t>
            </a:r>
            <a:r>
              <a:rPr lang="en-US" sz="1200" dirty="0">
                <a:latin typeface="Rubik"/>
                <a:ea typeface="Rubik"/>
                <a:cs typeface="Rubik"/>
                <a:sym typeface="Rubik"/>
              </a:rPr>
              <a:t> </a:t>
            </a:r>
            <a:r>
              <a:rPr lang="en-US" sz="1200" dirty="0" err="1">
                <a:latin typeface="Rubik"/>
                <a:ea typeface="Rubik"/>
                <a:cs typeface="Rubik"/>
                <a:sym typeface="Rubik"/>
              </a:rPr>
              <a:t>empat</a:t>
            </a:r>
            <a:r>
              <a:rPr lang="en-US" sz="1200" dirty="0">
                <a:latin typeface="Rubik"/>
                <a:ea typeface="Rubik"/>
                <a:cs typeface="Rubik"/>
                <a:sym typeface="Rubik"/>
              </a:rPr>
              <a:t> dataset yang </a:t>
            </a:r>
            <a:r>
              <a:rPr lang="en-US" sz="1200" dirty="0" err="1">
                <a:latin typeface="Rubik"/>
                <a:ea typeface="Rubik"/>
                <a:cs typeface="Rubik"/>
                <a:sym typeface="Rubik"/>
              </a:rPr>
              <a:t>telah</a:t>
            </a:r>
            <a:r>
              <a:rPr lang="en-US" sz="1200" dirty="0">
                <a:latin typeface="Rubik"/>
                <a:ea typeface="Rubik"/>
                <a:cs typeface="Rubik"/>
                <a:sym typeface="Rubik"/>
              </a:rPr>
              <a:t> </a:t>
            </a:r>
            <a:r>
              <a:rPr lang="en-US" sz="1200" dirty="0" err="1">
                <a:latin typeface="Rubik"/>
                <a:ea typeface="Rubik"/>
                <a:cs typeface="Rubik"/>
                <a:sym typeface="Rubik"/>
              </a:rPr>
              <a:t>disediakan</a:t>
            </a:r>
            <a:r>
              <a:rPr lang="en-US" sz="1200" dirty="0">
                <a:latin typeface="Rubik"/>
                <a:ea typeface="Rubik"/>
                <a:cs typeface="Rubik"/>
                <a:sym typeface="Rubik"/>
              </a:rPr>
              <a:t> </a:t>
            </a:r>
            <a:r>
              <a:rPr lang="en-US" sz="1200" dirty="0" err="1">
                <a:latin typeface="Rubik"/>
                <a:ea typeface="Rubik"/>
                <a:cs typeface="Rubik"/>
                <a:sym typeface="Rubik"/>
              </a:rPr>
              <a:t>ke</a:t>
            </a:r>
            <a:r>
              <a:rPr lang="en-US" sz="1200" dirty="0">
                <a:latin typeface="Rubik"/>
                <a:ea typeface="Rubik"/>
                <a:cs typeface="Rubik"/>
                <a:sym typeface="Rubik"/>
              </a:rPr>
              <a:t> </a:t>
            </a:r>
            <a:r>
              <a:rPr lang="en-US" sz="1200" dirty="0" err="1">
                <a:latin typeface="Rubik"/>
                <a:ea typeface="Rubik"/>
                <a:cs typeface="Rubik"/>
                <a:sym typeface="Rubik"/>
              </a:rPr>
              <a:t>dalam</a:t>
            </a:r>
            <a:r>
              <a:rPr lang="en-US" sz="1200" dirty="0">
                <a:latin typeface="Rubik"/>
                <a:ea typeface="Rubik"/>
                <a:cs typeface="Rubik"/>
                <a:sym typeface="Rubik"/>
              </a:rPr>
              <a:t> </a:t>
            </a:r>
            <a:r>
              <a:rPr lang="en-US" sz="1200" dirty="0" err="1">
                <a:latin typeface="Rubik"/>
                <a:ea typeface="Rubik"/>
                <a:cs typeface="Rubik"/>
                <a:sym typeface="Rubik"/>
              </a:rPr>
              <a:t>BigQuery</a:t>
            </a:r>
            <a:r>
              <a:rPr lang="en-US" sz="1200" dirty="0">
                <a:latin typeface="Rubik"/>
                <a:ea typeface="Rubik"/>
                <a:cs typeface="Rubik"/>
                <a:sym typeface="Rubik"/>
              </a:rPr>
              <a:t>.</a:t>
            </a:r>
          </a:p>
          <a:p>
            <a:pPr marL="228600" marR="0" lvl="0" indent="-228600" algn="just" rtl="0">
              <a:lnSpc>
                <a:spcPct val="150000"/>
              </a:lnSpc>
              <a:spcBef>
                <a:spcPts val="0"/>
              </a:spcBef>
              <a:spcAft>
                <a:spcPts val="0"/>
              </a:spcAft>
              <a:buClr>
                <a:schemeClr val="dk1"/>
              </a:buClr>
              <a:buSzPts val="1100"/>
              <a:buFont typeface="Arial"/>
              <a:buAutoNum type="arabicPeriod"/>
            </a:pPr>
            <a:r>
              <a:rPr lang="en-US" sz="1200" b="1" i="0" u="none" strike="noStrike" cap="none" dirty="0" err="1">
                <a:solidFill>
                  <a:srgbClr val="000000"/>
                </a:solidFill>
                <a:latin typeface="Rubik"/>
                <a:ea typeface="Rubik"/>
                <a:cs typeface="Rubik"/>
                <a:sym typeface="Rubik"/>
              </a:rPr>
              <a:t>Membuat</a:t>
            </a:r>
            <a:r>
              <a:rPr lang="en-US" sz="1200" b="1" i="0" u="none" strike="noStrike" cap="none" dirty="0">
                <a:solidFill>
                  <a:srgbClr val="000000"/>
                </a:solidFill>
                <a:latin typeface="Rubik"/>
                <a:ea typeface="Rubik"/>
                <a:cs typeface="Rubik"/>
                <a:sym typeface="Rubik"/>
              </a:rPr>
              <a:t> Tabel Analisa: </a:t>
            </a:r>
            <a:r>
              <a:rPr lang="en-US" sz="1200" i="0" u="none" strike="noStrike" cap="none" dirty="0" err="1">
                <a:solidFill>
                  <a:srgbClr val="000000"/>
                </a:solidFill>
                <a:latin typeface="Rubik"/>
                <a:ea typeface="Rubik"/>
                <a:cs typeface="Rubik"/>
                <a:sym typeface="Rubik"/>
              </a:rPr>
              <a:t>Membuat</a:t>
            </a:r>
            <a:r>
              <a:rPr lang="en-US" sz="1200" i="0" u="none" strike="noStrike" cap="none" dirty="0">
                <a:solidFill>
                  <a:srgbClr val="000000"/>
                </a:solidFill>
                <a:latin typeface="Rubik"/>
                <a:ea typeface="Rubik"/>
                <a:cs typeface="Rubik"/>
                <a:sym typeface="Rubik"/>
              </a:rPr>
              <a:t> table </a:t>
            </a:r>
            <a:r>
              <a:rPr lang="en-US" sz="1200" i="0" u="none" strike="noStrike" cap="none" dirty="0" err="1">
                <a:solidFill>
                  <a:srgbClr val="000000"/>
                </a:solidFill>
                <a:latin typeface="Rubik"/>
                <a:ea typeface="Rubik"/>
                <a:cs typeface="Rubik"/>
                <a:sym typeface="Rubik"/>
              </a:rPr>
              <a:t>analisa</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hasil</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dari</a:t>
            </a:r>
            <a:r>
              <a:rPr lang="en-US" sz="1200" dirty="0">
                <a:latin typeface="Rubik"/>
                <a:ea typeface="Rubik"/>
                <a:cs typeface="Rubik"/>
                <a:sym typeface="Rubik"/>
              </a:rPr>
              <a:t> </a:t>
            </a:r>
            <a:r>
              <a:rPr lang="en-US" sz="1200" dirty="0" err="1">
                <a:latin typeface="Rubik"/>
                <a:ea typeface="Rubik"/>
                <a:cs typeface="Rubik"/>
                <a:sym typeface="Rubik"/>
              </a:rPr>
              <a:t>agregasi</a:t>
            </a:r>
            <a:r>
              <a:rPr lang="en-US" sz="1200" dirty="0">
                <a:latin typeface="Rubik"/>
                <a:ea typeface="Rubik"/>
                <a:cs typeface="Rubik"/>
                <a:sym typeface="Rubik"/>
              </a:rPr>
              <a:t> dataset yang </a:t>
            </a:r>
            <a:r>
              <a:rPr lang="en-US" sz="1200" dirty="0" err="1">
                <a:latin typeface="Rubik"/>
                <a:ea typeface="Rubik"/>
                <a:cs typeface="Rubik"/>
                <a:sym typeface="Rubik"/>
              </a:rPr>
              <a:t>telat</a:t>
            </a:r>
            <a:r>
              <a:rPr lang="en-US" sz="1200" dirty="0">
                <a:latin typeface="Rubik"/>
                <a:ea typeface="Rubik"/>
                <a:cs typeface="Rubik"/>
                <a:sym typeface="Rubik"/>
              </a:rPr>
              <a:t> </a:t>
            </a:r>
            <a:r>
              <a:rPr lang="en-US" sz="1200" dirty="0" err="1">
                <a:latin typeface="Rubik"/>
                <a:ea typeface="Rubik"/>
                <a:cs typeface="Rubik"/>
                <a:sym typeface="Rubik"/>
              </a:rPr>
              <a:t>diimpor</a:t>
            </a:r>
            <a:r>
              <a:rPr lang="en-US" sz="1200" dirty="0">
                <a:latin typeface="Rubik"/>
                <a:ea typeface="Rubik"/>
                <a:cs typeface="Rubik"/>
                <a:sym typeface="Rubik"/>
              </a:rPr>
              <a:t>, </a:t>
            </a:r>
            <a:r>
              <a:rPr lang="en-US" sz="1200" dirty="0" err="1">
                <a:latin typeface="Rubik"/>
                <a:ea typeface="Rubik"/>
                <a:cs typeface="Rubik"/>
                <a:sym typeface="Rubik"/>
              </a:rPr>
              <a:t>yaitu</a:t>
            </a:r>
            <a:r>
              <a:rPr lang="en-US" sz="1200" dirty="0">
                <a:latin typeface="Rubik"/>
                <a:ea typeface="Rubik"/>
                <a:cs typeface="Rubik"/>
                <a:sym typeface="Rubik"/>
              </a:rPr>
              <a:t> </a:t>
            </a:r>
            <a:r>
              <a:rPr lang="en-US" sz="1200" dirty="0" err="1">
                <a:latin typeface="Rubik"/>
                <a:ea typeface="Rubik"/>
                <a:cs typeface="Rubik"/>
                <a:sym typeface="Rubik"/>
              </a:rPr>
              <a:t>berupa</a:t>
            </a:r>
            <a:r>
              <a:rPr lang="en-US" sz="1200" dirty="0">
                <a:latin typeface="Rubik"/>
                <a:ea typeface="Rubik"/>
                <a:cs typeface="Rubik"/>
                <a:sym typeface="Rubik"/>
              </a:rPr>
              <a:t> </a:t>
            </a:r>
            <a:r>
              <a:rPr lang="en-US" sz="1200" dirty="0" err="1">
                <a:latin typeface="Rubik"/>
                <a:ea typeface="Rubik"/>
                <a:cs typeface="Rubik"/>
                <a:sym typeface="Rubik"/>
              </a:rPr>
              <a:t>kolom-kolom</a:t>
            </a:r>
            <a:r>
              <a:rPr lang="en-US" sz="1200" dirty="0">
                <a:latin typeface="Rubik"/>
                <a:ea typeface="Rubik"/>
                <a:cs typeface="Rubik"/>
                <a:sym typeface="Rubik"/>
              </a:rPr>
              <a:t> </a:t>
            </a:r>
            <a:r>
              <a:rPr lang="en-US" sz="1200" dirty="0" err="1">
                <a:latin typeface="Rubik"/>
                <a:ea typeface="Rubik"/>
                <a:cs typeface="Rubik"/>
                <a:sym typeface="Rubik"/>
              </a:rPr>
              <a:t>seperti</a:t>
            </a:r>
            <a:r>
              <a:rPr lang="en-US" sz="1200" dirty="0">
                <a:latin typeface="Rubik"/>
                <a:ea typeface="Rubik"/>
                <a:cs typeface="Rubik"/>
                <a:sym typeface="Rubik"/>
              </a:rPr>
              <a:t> ID </a:t>
            </a:r>
            <a:r>
              <a:rPr lang="en-US" sz="1200" dirty="0" err="1">
                <a:latin typeface="Rubik"/>
                <a:ea typeface="Rubik"/>
                <a:cs typeface="Rubik"/>
                <a:sym typeface="Rubik"/>
              </a:rPr>
              <a:t>transaksi</a:t>
            </a:r>
            <a:r>
              <a:rPr lang="en-US" sz="1200" dirty="0">
                <a:latin typeface="Rubik"/>
                <a:ea typeface="Rubik"/>
                <a:cs typeface="Rubik"/>
                <a:sym typeface="Rubik"/>
              </a:rPr>
              <a:t>, </a:t>
            </a:r>
            <a:r>
              <a:rPr lang="en-US" sz="1200" dirty="0" err="1">
                <a:latin typeface="Rubik"/>
                <a:ea typeface="Rubik"/>
                <a:cs typeface="Rubik"/>
                <a:sym typeface="Rubik"/>
              </a:rPr>
              <a:t>tanggal</a:t>
            </a:r>
            <a:r>
              <a:rPr lang="en-US" sz="1200" dirty="0">
                <a:latin typeface="Rubik"/>
                <a:ea typeface="Rubik"/>
                <a:cs typeface="Rubik"/>
                <a:sym typeface="Rubik"/>
              </a:rPr>
              <a:t>, ID </a:t>
            </a:r>
            <a:r>
              <a:rPr lang="en-US" sz="1200" dirty="0" err="1">
                <a:latin typeface="Rubik"/>
                <a:ea typeface="Rubik"/>
                <a:cs typeface="Rubik"/>
                <a:sym typeface="Rubik"/>
              </a:rPr>
              <a:t>cabang</a:t>
            </a:r>
            <a:r>
              <a:rPr lang="en-US" sz="1200" dirty="0">
                <a:latin typeface="Rubik"/>
                <a:ea typeface="Rubik"/>
                <a:cs typeface="Rubik"/>
                <a:sym typeface="Rubik"/>
              </a:rPr>
              <a:t>, nama </a:t>
            </a:r>
            <a:r>
              <a:rPr lang="en-US" sz="1200" dirty="0" err="1">
                <a:latin typeface="Rubik"/>
                <a:ea typeface="Rubik"/>
                <a:cs typeface="Rubik"/>
                <a:sym typeface="Rubik"/>
              </a:rPr>
              <a:t>cabang</a:t>
            </a:r>
            <a:r>
              <a:rPr lang="en-US" sz="1200" dirty="0">
                <a:latin typeface="Rubik"/>
                <a:ea typeface="Rubik"/>
                <a:cs typeface="Rubik"/>
                <a:sym typeface="Rubik"/>
              </a:rPr>
              <a:t>, </a:t>
            </a:r>
            <a:r>
              <a:rPr lang="en-US" sz="1200" dirty="0" err="1">
                <a:latin typeface="Rubik"/>
                <a:ea typeface="Rubik"/>
                <a:cs typeface="Rubik"/>
                <a:sym typeface="Rubik"/>
              </a:rPr>
              <a:t>kota</a:t>
            </a:r>
            <a:r>
              <a:rPr lang="en-US" sz="1200" dirty="0">
                <a:latin typeface="Rubik"/>
                <a:ea typeface="Rubik"/>
                <a:cs typeface="Rubik"/>
                <a:sym typeface="Rubik"/>
              </a:rPr>
              <a:t>, </a:t>
            </a:r>
            <a:r>
              <a:rPr lang="en-US" sz="1200" dirty="0" err="1">
                <a:latin typeface="Rubik"/>
                <a:ea typeface="Rubik"/>
                <a:cs typeface="Rubik"/>
                <a:sym typeface="Rubik"/>
              </a:rPr>
              <a:t>provinsi</a:t>
            </a:r>
            <a:r>
              <a:rPr lang="en-US" sz="1200" dirty="0">
                <a:latin typeface="Rubik"/>
                <a:ea typeface="Rubik"/>
                <a:cs typeface="Rubik"/>
                <a:sym typeface="Rubik"/>
              </a:rPr>
              <a:t>, rating </a:t>
            </a:r>
            <a:r>
              <a:rPr lang="en-US" sz="1200" dirty="0" err="1">
                <a:latin typeface="Rubik"/>
                <a:ea typeface="Rubik"/>
                <a:cs typeface="Rubik"/>
                <a:sym typeface="Rubik"/>
              </a:rPr>
              <a:t>cabang</a:t>
            </a:r>
            <a:r>
              <a:rPr lang="en-US" sz="1200" dirty="0">
                <a:latin typeface="Rubik"/>
                <a:ea typeface="Rubik"/>
                <a:cs typeface="Rubik"/>
                <a:sym typeface="Rubik"/>
              </a:rPr>
              <a:t>, nama </a:t>
            </a:r>
            <a:r>
              <a:rPr lang="en-US" sz="1200" dirty="0" err="1">
                <a:latin typeface="Rubik"/>
                <a:ea typeface="Rubik"/>
                <a:cs typeface="Rubik"/>
                <a:sym typeface="Rubik"/>
              </a:rPr>
              <a:t>pelanggan</a:t>
            </a:r>
            <a:r>
              <a:rPr lang="en-US" sz="1200" dirty="0">
                <a:latin typeface="Rubik"/>
                <a:ea typeface="Rubik"/>
                <a:cs typeface="Rubik"/>
                <a:sym typeface="Rubik"/>
              </a:rPr>
              <a:t>, ID </a:t>
            </a:r>
            <a:r>
              <a:rPr lang="en-US" sz="1200" dirty="0" err="1">
                <a:latin typeface="Rubik"/>
                <a:ea typeface="Rubik"/>
                <a:cs typeface="Rubik"/>
                <a:sym typeface="Rubik"/>
              </a:rPr>
              <a:t>produk</a:t>
            </a:r>
            <a:r>
              <a:rPr lang="en-US" sz="1200" dirty="0">
                <a:latin typeface="Rubik"/>
                <a:ea typeface="Rubik"/>
                <a:cs typeface="Rubik"/>
                <a:sym typeface="Rubik"/>
              </a:rPr>
              <a:t>, nama </a:t>
            </a:r>
            <a:r>
              <a:rPr lang="en-US" sz="1200" dirty="0" err="1">
                <a:latin typeface="Rubik"/>
                <a:ea typeface="Rubik"/>
                <a:cs typeface="Rubik"/>
                <a:sym typeface="Rubik"/>
              </a:rPr>
              <a:t>produk</a:t>
            </a:r>
            <a:r>
              <a:rPr lang="en-US" sz="1200" dirty="0">
                <a:latin typeface="Rubik"/>
                <a:ea typeface="Rubik"/>
                <a:cs typeface="Rubik"/>
                <a:sym typeface="Rubik"/>
              </a:rPr>
              <a:t>, </a:t>
            </a:r>
            <a:r>
              <a:rPr lang="en-US" sz="1200" dirty="0" err="1">
                <a:latin typeface="Rubik"/>
                <a:ea typeface="Rubik"/>
                <a:cs typeface="Rubik"/>
                <a:sym typeface="Rubik"/>
              </a:rPr>
              <a:t>harga</a:t>
            </a:r>
            <a:r>
              <a:rPr lang="en-US" sz="1200" dirty="0">
                <a:latin typeface="Rubik"/>
                <a:ea typeface="Rubik"/>
                <a:cs typeface="Rubik"/>
                <a:sym typeface="Rubik"/>
              </a:rPr>
              <a:t> </a:t>
            </a:r>
            <a:r>
              <a:rPr lang="en-US" sz="1200" dirty="0" err="1">
                <a:latin typeface="Rubik"/>
                <a:ea typeface="Rubik"/>
                <a:cs typeface="Rubik"/>
                <a:sym typeface="Rubik"/>
              </a:rPr>
              <a:t>aktual</a:t>
            </a:r>
            <a:r>
              <a:rPr lang="en-US" sz="1200" dirty="0">
                <a:latin typeface="Rubik"/>
                <a:ea typeface="Rubik"/>
                <a:cs typeface="Rubik"/>
                <a:sym typeface="Rubik"/>
              </a:rPr>
              <a:t>, </a:t>
            </a:r>
            <a:r>
              <a:rPr lang="en-US" sz="1200" dirty="0" err="1">
                <a:latin typeface="Rubik"/>
                <a:ea typeface="Rubik"/>
                <a:cs typeface="Rubik"/>
                <a:sym typeface="Rubik"/>
              </a:rPr>
              <a:t>persentase</a:t>
            </a:r>
            <a:r>
              <a:rPr lang="en-US" sz="1200" dirty="0">
                <a:latin typeface="Rubik"/>
                <a:ea typeface="Rubik"/>
                <a:cs typeface="Rubik"/>
                <a:sym typeface="Rubik"/>
              </a:rPr>
              <a:t> </a:t>
            </a:r>
            <a:r>
              <a:rPr lang="en-US" sz="1200" dirty="0" err="1">
                <a:latin typeface="Rubik"/>
                <a:ea typeface="Rubik"/>
                <a:cs typeface="Rubik"/>
                <a:sym typeface="Rubik"/>
              </a:rPr>
              <a:t>diskon</a:t>
            </a:r>
            <a:r>
              <a:rPr lang="en-US" sz="1200" dirty="0">
                <a:latin typeface="Rubik"/>
                <a:ea typeface="Rubik"/>
                <a:cs typeface="Rubik"/>
                <a:sym typeface="Rubik"/>
              </a:rPr>
              <a:t>, </a:t>
            </a:r>
            <a:r>
              <a:rPr lang="en-US" sz="1200" dirty="0" err="1">
                <a:latin typeface="Rubik"/>
                <a:ea typeface="Rubik"/>
                <a:cs typeface="Rubik"/>
                <a:sym typeface="Rubik"/>
              </a:rPr>
              <a:t>persentase</a:t>
            </a:r>
            <a:r>
              <a:rPr lang="en-US" sz="1200" dirty="0">
                <a:latin typeface="Rubik"/>
                <a:ea typeface="Rubik"/>
                <a:cs typeface="Rubik"/>
                <a:sym typeface="Rubik"/>
              </a:rPr>
              <a:t> </a:t>
            </a:r>
            <a:r>
              <a:rPr lang="en-US" sz="1200" dirty="0" err="1">
                <a:latin typeface="Rubik"/>
                <a:ea typeface="Rubik"/>
                <a:cs typeface="Rubik"/>
                <a:sym typeface="Rubik"/>
              </a:rPr>
              <a:t>laba</a:t>
            </a:r>
            <a:r>
              <a:rPr lang="en-US" sz="1200" dirty="0">
                <a:latin typeface="Rubik"/>
                <a:ea typeface="Rubik"/>
                <a:cs typeface="Rubik"/>
                <a:sym typeface="Rubik"/>
              </a:rPr>
              <a:t> </a:t>
            </a:r>
            <a:r>
              <a:rPr lang="en-US" sz="1200" dirty="0" err="1">
                <a:latin typeface="Rubik"/>
                <a:ea typeface="Rubik"/>
                <a:cs typeface="Rubik"/>
                <a:sym typeface="Rubik"/>
              </a:rPr>
              <a:t>kotor</a:t>
            </a:r>
            <a:r>
              <a:rPr lang="en-US" sz="1200" dirty="0">
                <a:latin typeface="Rubik"/>
                <a:ea typeface="Rubik"/>
                <a:cs typeface="Rubik"/>
                <a:sym typeface="Rubik"/>
              </a:rPr>
              <a:t>, </a:t>
            </a:r>
            <a:r>
              <a:rPr lang="en-US" sz="1200" dirty="0" err="1">
                <a:latin typeface="Rubik"/>
                <a:ea typeface="Rubik"/>
                <a:cs typeface="Rubik"/>
                <a:sym typeface="Rubik"/>
              </a:rPr>
              <a:t>penjualan</a:t>
            </a:r>
            <a:r>
              <a:rPr lang="en-US" sz="1200" dirty="0">
                <a:latin typeface="Rubik"/>
                <a:ea typeface="Rubik"/>
                <a:cs typeface="Rubik"/>
                <a:sym typeface="Rubik"/>
              </a:rPr>
              <a:t> </a:t>
            </a:r>
            <a:r>
              <a:rPr lang="en-US" sz="1200" dirty="0" err="1">
                <a:latin typeface="Rubik"/>
                <a:ea typeface="Rubik"/>
                <a:cs typeface="Rubik"/>
                <a:sym typeface="Rubik"/>
              </a:rPr>
              <a:t>bersih</a:t>
            </a:r>
            <a:r>
              <a:rPr lang="en-US" sz="1200" dirty="0">
                <a:latin typeface="Rubik"/>
                <a:ea typeface="Rubik"/>
                <a:cs typeface="Rubik"/>
                <a:sym typeface="Rubik"/>
              </a:rPr>
              <a:t>, </a:t>
            </a:r>
            <a:r>
              <a:rPr lang="en-US" sz="1200" dirty="0" err="1">
                <a:latin typeface="Rubik"/>
                <a:ea typeface="Rubik"/>
                <a:cs typeface="Rubik"/>
                <a:sym typeface="Rubik"/>
              </a:rPr>
              <a:t>keuntungan</a:t>
            </a:r>
            <a:r>
              <a:rPr lang="en-US" sz="1200" dirty="0">
                <a:latin typeface="Rubik"/>
                <a:ea typeface="Rubik"/>
                <a:cs typeface="Rubik"/>
                <a:sym typeface="Rubik"/>
              </a:rPr>
              <a:t> </a:t>
            </a:r>
            <a:r>
              <a:rPr lang="en-US" sz="1200" dirty="0" err="1">
                <a:latin typeface="Rubik"/>
                <a:ea typeface="Rubik"/>
                <a:cs typeface="Rubik"/>
                <a:sym typeface="Rubik"/>
              </a:rPr>
              <a:t>bersih</a:t>
            </a:r>
            <a:r>
              <a:rPr lang="en-US" sz="1200" dirty="0">
                <a:latin typeface="Rubik"/>
                <a:ea typeface="Rubik"/>
                <a:cs typeface="Rubik"/>
                <a:sym typeface="Rubik"/>
              </a:rPr>
              <a:t>, dan rating </a:t>
            </a:r>
            <a:r>
              <a:rPr lang="en-US" sz="1200" dirty="0" err="1">
                <a:latin typeface="Rubik"/>
                <a:ea typeface="Rubik"/>
                <a:cs typeface="Rubik"/>
                <a:sym typeface="Rubik"/>
              </a:rPr>
              <a:t>transaksi</a:t>
            </a:r>
            <a:r>
              <a:rPr lang="en-US" sz="1200" dirty="0">
                <a:latin typeface="Rubik"/>
                <a:ea typeface="Rubik"/>
                <a:cs typeface="Rubik"/>
                <a:sym typeface="Rubik"/>
              </a:rPr>
              <a:t>.</a:t>
            </a:r>
          </a:p>
          <a:p>
            <a:pPr marL="228600" marR="0" lvl="0" indent="-228600" algn="just" rtl="0">
              <a:lnSpc>
                <a:spcPct val="150000"/>
              </a:lnSpc>
              <a:spcBef>
                <a:spcPts val="0"/>
              </a:spcBef>
              <a:spcAft>
                <a:spcPts val="0"/>
              </a:spcAft>
              <a:buClr>
                <a:schemeClr val="dk1"/>
              </a:buClr>
              <a:buSzPts val="1100"/>
              <a:buFont typeface="Arial"/>
              <a:buAutoNum type="arabicPeriod"/>
            </a:pPr>
            <a:r>
              <a:rPr lang="en-US" sz="1200" b="1" i="0" u="none" strike="noStrike" cap="none" dirty="0" err="1">
                <a:solidFill>
                  <a:srgbClr val="000000"/>
                </a:solidFill>
                <a:latin typeface="Rubik"/>
                <a:ea typeface="Rubik"/>
                <a:cs typeface="Rubik"/>
                <a:sym typeface="Rubik"/>
              </a:rPr>
              <a:t>Membuat</a:t>
            </a:r>
            <a:r>
              <a:rPr lang="en-US" sz="1200" b="1" i="0" u="none" strike="noStrike" cap="none" dirty="0">
                <a:solidFill>
                  <a:srgbClr val="000000"/>
                </a:solidFill>
                <a:latin typeface="Rubik"/>
                <a:ea typeface="Rubik"/>
                <a:cs typeface="Rubik"/>
                <a:sym typeface="Rubik"/>
              </a:rPr>
              <a:t> Dashboard Kinerja: </a:t>
            </a:r>
            <a:r>
              <a:rPr lang="en-US" sz="1200" i="0" u="none" strike="noStrike" cap="none" dirty="0" err="1">
                <a:solidFill>
                  <a:srgbClr val="000000"/>
                </a:solidFill>
                <a:latin typeface="Rubik"/>
                <a:ea typeface="Rubik"/>
                <a:cs typeface="Rubik"/>
                <a:sym typeface="Rubik"/>
              </a:rPr>
              <a:t>Memanfaatkan</a:t>
            </a:r>
            <a:r>
              <a:rPr lang="en-US" sz="1200" i="0" u="none" strike="noStrike" cap="none" dirty="0">
                <a:solidFill>
                  <a:srgbClr val="000000"/>
                </a:solidFill>
                <a:latin typeface="Rubik"/>
                <a:ea typeface="Rubik"/>
                <a:cs typeface="Rubik"/>
                <a:sym typeface="Rubik"/>
              </a:rPr>
              <a:t> Google Looker Studio </a:t>
            </a:r>
            <a:r>
              <a:rPr lang="en-US" sz="1200" i="0" u="none" strike="noStrike" cap="none" dirty="0" err="1">
                <a:solidFill>
                  <a:srgbClr val="000000"/>
                </a:solidFill>
                <a:latin typeface="Rubik"/>
                <a:ea typeface="Rubik"/>
                <a:cs typeface="Rubik"/>
                <a:sym typeface="Rubik"/>
              </a:rPr>
              <a:t>dalam</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pembuatan</a:t>
            </a:r>
            <a:r>
              <a:rPr lang="en-US" sz="1200" i="0" u="none" strike="noStrike" cap="none" dirty="0">
                <a:solidFill>
                  <a:srgbClr val="000000"/>
                </a:solidFill>
                <a:latin typeface="Rubik"/>
                <a:ea typeface="Rubik"/>
                <a:cs typeface="Rubik"/>
                <a:sym typeface="Rubik"/>
              </a:rPr>
              <a:t> dashboard  </a:t>
            </a:r>
            <a:r>
              <a:rPr lang="en-US" sz="1200" i="0" u="none" strike="noStrike" cap="none" dirty="0" err="1">
                <a:solidFill>
                  <a:srgbClr val="000000"/>
                </a:solidFill>
                <a:latin typeface="Rubik"/>
                <a:ea typeface="Rubik"/>
                <a:cs typeface="Rubik"/>
                <a:sym typeface="Rubik"/>
              </a:rPr>
              <a:t>analisis</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kinerja</a:t>
            </a:r>
            <a:r>
              <a:rPr lang="en-US" sz="1200" i="0" u="none" strike="noStrike" cap="none" dirty="0">
                <a:solidFill>
                  <a:srgbClr val="000000"/>
                </a:solidFill>
                <a:latin typeface="Rubik"/>
                <a:ea typeface="Rubik"/>
                <a:cs typeface="Rubik"/>
                <a:sym typeface="Rubik"/>
              </a:rPr>
              <a:t> Kimia Farma </a:t>
            </a:r>
            <a:r>
              <a:rPr lang="en-US" sz="1200" i="0" u="none" strike="noStrike" cap="none" dirty="0" err="1">
                <a:solidFill>
                  <a:srgbClr val="000000"/>
                </a:solidFill>
                <a:latin typeface="Rubik"/>
                <a:ea typeface="Rubik"/>
                <a:cs typeface="Rubik"/>
                <a:sym typeface="Rubik"/>
              </a:rPr>
              <a:t>tahun</a:t>
            </a:r>
            <a:r>
              <a:rPr lang="en-US" sz="1200" i="0" u="none" strike="noStrike" cap="none" dirty="0">
                <a:solidFill>
                  <a:srgbClr val="000000"/>
                </a:solidFill>
                <a:latin typeface="Rubik"/>
                <a:ea typeface="Rubik"/>
                <a:cs typeface="Rubik"/>
                <a:sym typeface="Rubik"/>
              </a:rPr>
              <a:t> 2020-2023. Dalam dashboard </a:t>
            </a:r>
            <a:r>
              <a:rPr lang="en-US" sz="1200" i="0" u="none" strike="noStrike" cap="none" dirty="0" err="1">
                <a:solidFill>
                  <a:srgbClr val="000000"/>
                </a:solidFill>
                <a:latin typeface="Rubik"/>
                <a:ea typeface="Rubik"/>
                <a:cs typeface="Rubik"/>
                <a:sym typeface="Rubik"/>
              </a:rPr>
              <a:t>harus</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meliputi</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judul</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ringkasan</a:t>
            </a:r>
            <a:r>
              <a:rPr lang="en-US" sz="1200" i="0" u="none" strike="noStrike" cap="none" dirty="0">
                <a:solidFill>
                  <a:srgbClr val="000000"/>
                </a:solidFill>
                <a:latin typeface="Rubik"/>
                <a:ea typeface="Rubik"/>
                <a:cs typeface="Rubik"/>
                <a:sym typeface="Rubik"/>
              </a:rPr>
              <a:t>, control filter, snapshot data, </a:t>
            </a:r>
            <a:r>
              <a:rPr lang="en-US" sz="1200" i="0" u="none" strike="noStrike" cap="none" dirty="0" err="1">
                <a:solidFill>
                  <a:srgbClr val="000000"/>
                </a:solidFill>
                <a:latin typeface="Rubik"/>
                <a:ea typeface="Rubik"/>
                <a:cs typeface="Rubik"/>
                <a:sym typeface="Rubik"/>
              </a:rPr>
              <a:t>perbandingan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pendapatan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tahunan</a:t>
            </a:r>
            <a:r>
              <a:rPr lang="en-US" sz="1200" i="0" u="none" strike="noStrike" cap="none" dirty="0">
                <a:solidFill>
                  <a:srgbClr val="000000"/>
                </a:solidFill>
                <a:latin typeface="Rubik"/>
                <a:ea typeface="Rubik"/>
                <a:cs typeface="Rubik"/>
                <a:sym typeface="Rubik"/>
              </a:rPr>
              <a:t>, 10 </a:t>
            </a:r>
            <a:r>
              <a:rPr lang="en-US" sz="1200" i="0" u="none" strike="noStrike" cap="none" dirty="0" err="1">
                <a:solidFill>
                  <a:srgbClr val="000000"/>
                </a:solidFill>
                <a:latin typeface="Rubik"/>
                <a:ea typeface="Rubik"/>
                <a:cs typeface="Rubik"/>
                <a:sym typeface="Rubik"/>
              </a:rPr>
              <a:t>cabang</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teratas</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berdasarkan</a:t>
            </a:r>
            <a:r>
              <a:rPr lang="en-US" sz="1200" i="0" u="none" strike="noStrike" cap="none" dirty="0">
                <a:solidFill>
                  <a:srgbClr val="000000"/>
                </a:solidFill>
                <a:latin typeface="Rubik"/>
                <a:ea typeface="Rubik"/>
                <a:cs typeface="Rubik"/>
                <a:sym typeface="Rubik"/>
              </a:rPr>
              <a:t> total </a:t>
            </a:r>
            <a:r>
              <a:rPr lang="en-US" sz="1200" i="0" u="none" strike="noStrike" cap="none" dirty="0" err="1">
                <a:solidFill>
                  <a:srgbClr val="000000"/>
                </a:solidFill>
                <a:latin typeface="Rubik"/>
                <a:ea typeface="Rubik"/>
                <a:cs typeface="Rubik"/>
                <a:sym typeface="Rubik"/>
              </a:rPr>
              <a:t>transaksi</a:t>
            </a:r>
            <a:r>
              <a:rPr lang="en-US" sz="1200" i="0" u="none" strike="noStrike" cap="none" dirty="0">
                <a:solidFill>
                  <a:srgbClr val="000000"/>
                </a:solidFill>
                <a:latin typeface="Rubik"/>
                <a:ea typeface="Rubik"/>
                <a:cs typeface="Rubik"/>
                <a:sym typeface="Rubik"/>
              </a:rPr>
              <a:t> dan </a:t>
            </a:r>
            <a:r>
              <a:rPr lang="en-US" sz="1200" i="0" u="none" strike="noStrike" cap="none" dirty="0" err="1">
                <a:solidFill>
                  <a:srgbClr val="000000"/>
                </a:solidFill>
                <a:latin typeface="Rubik"/>
                <a:ea typeface="Rubik"/>
                <a:cs typeface="Rubik"/>
                <a:sym typeface="Rubik"/>
              </a:rPr>
              <a:t>penjualan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bersih</a:t>
            </a:r>
            <a:r>
              <a:rPr lang="en-US" sz="1200" i="0" u="none" strike="noStrike" cap="none" dirty="0">
                <a:solidFill>
                  <a:srgbClr val="000000"/>
                </a:solidFill>
                <a:latin typeface="Rubik"/>
                <a:ea typeface="Rubik"/>
                <a:cs typeface="Rubik"/>
                <a:sym typeface="Rubik"/>
              </a:rPr>
              <a:t>, 5 </a:t>
            </a:r>
            <a:r>
              <a:rPr lang="en-US" sz="1200" i="0" u="none" strike="noStrike" cap="none" dirty="0" err="1">
                <a:solidFill>
                  <a:srgbClr val="000000"/>
                </a:solidFill>
                <a:latin typeface="Rubik"/>
                <a:ea typeface="Rubik"/>
                <a:cs typeface="Rubik"/>
                <a:sym typeface="Rubik"/>
              </a:rPr>
              <a:t>cabang</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dengan</a:t>
            </a:r>
            <a:r>
              <a:rPr lang="en-US" sz="1200" i="0" u="none" strike="noStrike" cap="none" dirty="0">
                <a:solidFill>
                  <a:srgbClr val="000000"/>
                </a:solidFill>
                <a:latin typeface="Rubik"/>
                <a:ea typeface="Rubik"/>
                <a:cs typeface="Rubik"/>
                <a:sym typeface="Rubik"/>
              </a:rPr>
              <a:t> rating </a:t>
            </a:r>
            <a:r>
              <a:rPr lang="en-US" sz="1200" i="0" u="none" strike="noStrike" cap="none" dirty="0" err="1">
                <a:solidFill>
                  <a:srgbClr val="000000"/>
                </a:solidFill>
                <a:latin typeface="Rubik"/>
                <a:ea typeface="Rubik"/>
                <a:cs typeface="Rubik"/>
                <a:sym typeface="Rubik"/>
              </a:rPr>
              <a:t>tertinggi</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namun</a:t>
            </a:r>
            <a:r>
              <a:rPr lang="en-US" sz="1200" i="0" u="none" strike="noStrike" cap="none" dirty="0">
                <a:solidFill>
                  <a:srgbClr val="000000"/>
                </a:solidFill>
                <a:latin typeface="Rubik"/>
                <a:ea typeface="Rubik"/>
                <a:cs typeface="Rubik"/>
                <a:sym typeface="Rubik"/>
              </a:rPr>
              <a:t> rating </a:t>
            </a:r>
            <a:r>
              <a:rPr lang="en-US" sz="1200" i="0" u="none" strike="noStrike" cap="none" dirty="0" err="1">
                <a:solidFill>
                  <a:srgbClr val="000000"/>
                </a:solidFill>
                <a:latin typeface="Rubik"/>
                <a:ea typeface="Rubik"/>
                <a:cs typeface="Rubik"/>
                <a:sym typeface="Rubik"/>
              </a:rPr>
              <a:t>transaksi</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terendah</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peta</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geografis</a:t>
            </a:r>
            <a:r>
              <a:rPr lang="en-US" sz="1200" i="0" u="none" strike="noStrike" cap="none" dirty="0">
                <a:solidFill>
                  <a:srgbClr val="000000"/>
                </a:solidFill>
                <a:latin typeface="Rubik"/>
                <a:ea typeface="Rubik"/>
                <a:cs typeface="Rubik"/>
                <a:sym typeface="Rubik"/>
              </a:rPr>
              <a:t> Indonesia </a:t>
            </a:r>
            <a:r>
              <a:rPr lang="en-US" sz="1200" i="0" u="none" strike="noStrike" cap="none" dirty="0" err="1">
                <a:solidFill>
                  <a:srgbClr val="000000"/>
                </a:solidFill>
                <a:latin typeface="Rubik"/>
                <a:ea typeface="Rubik"/>
                <a:cs typeface="Rubik"/>
                <a:sym typeface="Rubik"/>
              </a:rPr>
              <a:t>sebagai</a:t>
            </a:r>
            <a:r>
              <a:rPr lang="en-US" sz="1200" i="0" u="none" strike="noStrike" cap="none" dirty="0">
                <a:solidFill>
                  <a:srgbClr val="000000"/>
                </a:solidFill>
                <a:latin typeface="Rubik"/>
                <a:ea typeface="Rubik"/>
                <a:cs typeface="Rubik"/>
                <a:sym typeface="Rubik"/>
              </a:rPr>
              <a:t> total </a:t>
            </a:r>
            <a:r>
              <a:rPr lang="en-US" sz="1200" i="0" u="none" strike="noStrike" cap="none" dirty="0" err="1">
                <a:solidFill>
                  <a:srgbClr val="000000"/>
                </a:solidFill>
                <a:latin typeface="Rubik"/>
                <a:ea typeface="Rubik"/>
                <a:cs typeface="Rubik"/>
                <a:sym typeface="Rubik"/>
              </a:rPr>
              <a:t>profil</a:t>
            </a:r>
            <a:r>
              <a:rPr lang="en-US" sz="1200" i="0" u="none" strike="noStrike" cap="none" dirty="0">
                <a:solidFill>
                  <a:srgbClr val="000000"/>
                </a:solidFill>
                <a:latin typeface="Rubik"/>
                <a:ea typeface="Rubik"/>
                <a:cs typeface="Rubik"/>
                <a:sym typeface="Rubik"/>
              </a:rPr>
              <a:t> masing-masing </a:t>
            </a:r>
            <a:r>
              <a:rPr lang="en-US" sz="1200" i="0" u="none" strike="noStrike" cap="none" dirty="0" err="1">
                <a:solidFill>
                  <a:srgbClr val="000000"/>
                </a:solidFill>
                <a:latin typeface="Rubik"/>
                <a:ea typeface="Rubik"/>
                <a:cs typeface="Rubik"/>
                <a:sym typeface="Rubik"/>
              </a:rPr>
              <a:t>provinsi</a:t>
            </a:r>
            <a:r>
              <a:rPr lang="en-US" sz="1200" i="0" u="none" strike="noStrike" cap="none" dirty="0">
                <a:solidFill>
                  <a:srgbClr val="000000"/>
                </a:solidFill>
                <a:latin typeface="Rubik"/>
                <a:ea typeface="Rubik"/>
                <a:cs typeface="Rubik"/>
                <a:sym typeface="Rubik"/>
              </a:rPr>
              <a:t>, dan </a:t>
            </a:r>
            <a:r>
              <a:rPr lang="en-US" sz="1200" i="0" u="none" strike="noStrike" cap="none" dirty="0" err="1">
                <a:solidFill>
                  <a:srgbClr val="000000"/>
                </a:solidFill>
                <a:latin typeface="Rubik"/>
                <a:ea typeface="Rubik"/>
                <a:cs typeface="Rubik"/>
                <a:sym typeface="Rubik"/>
              </a:rPr>
              <a:t>analisis</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tambahan</a:t>
            </a:r>
            <a:r>
              <a:rPr lang="en-US" sz="1200" i="0" u="none" strike="noStrike" cap="none" dirty="0">
                <a:solidFill>
                  <a:srgbClr val="000000"/>
                </a:solidFill>
                <a:latin typeface="Rubik"/>
                <a:ea typeface="Rubik"/>
                <a:cs typeface="Rubik"/>
                <a:sym typeface="Rubik"/>
              </a:rPr>
              <a:t> </a:t>
            </a:r>
            <a:r>
              <a:rPr lang="en-US" sz="1200" i="0" u="none" strike="noStrike" cap="none" dirty="0" err="1">
                <a:solidFill>
                  <a:srgbClr val="000000"/>
                </a:solidFill>
                <a:latin typeface="Rubik"/>
                <a:ea typeface="Rubik"/>
                <a:cs typeface="Rubik"/>
                <a:sym typeface="Rubik"/>
              </a:rPr>
              <a:t>lainnya</a:t>
            </a:r>
            <a:r>
              <a:rPr lang="en-US" sz="1200" i="0" u="none" strike="noStrike" cap="none" dirty="0">
                <a:solidFill>
                  <a:srgbClr val="000000"/>
                </a:solidFill>
                <a:latin typeface="Rubik"/>
                <a:ea typeface="Rubik"/>
                <a:cs typeface="Rubik"/>
                <a:sym typeface="Rubik"/>
              </a:rPr>
              <a:t>.</a:t>
            </a:r>
          </a:p>
          <a:p>
            <a:pPr marL="228600" marR="0" lvl="0" indent="-228600" algn="just" rtl="0">
              <a:lnSpc>
                <a:spcPct val="150000"/>
              </a:lnSpc>
              <a:spcBef>
                <a:spcPts val="0"/>
              </a:spcBef>
              <a:spcAft>
                <a:spcPts val="0"/>
              </a:spcAft>
              <a:buClr>
                <a:schemeClr val="dk1"/>
              </a:buClr>
              <a:buSzPts val="1100"/>
              <a:buFont typeface="Arial"/>
              <a:buAutoNum type="arabicPeriod"/>
            </a:pPr>
            <a:r>
              <a:rPr lang="en-US" sz="1200" b="1" dirty="0">
                <a:latin typeface="Rubik"/>
                <a:ea typeface="Rubik"/>
                <a:cs typeface="Rubik"/>
                <a:sym typeface="Rubik"/>
              </a:rPr>
              <a:t>Final Submission: </a:t>
            </a:r>
            <a:r>
              <a:rPr lang="en-US" sz="1200" dirty="0" err="1">
                <a:latin typeface="Rubik"/>
                <a:ea typeface="Rubik"/>
                <a:cs typeface="Rubik"/>
                <a:sym typeface="Rubik"/>
              </a:rPr>
              <a:t>Terakhir</a:t>
            </a:r>
            <a:r>
              <a:rPr lang="en-US" sz="1200" dirty="0">
                <a:latin typeface="Rubik"/>
                <a:ea typeface="Rubik"/>
                <a:cs typeface="Rubik"/>
                <a:sym typeface="Rubik"/>
              </a:rPr>
              <a:t>, </a:t>
            </a:r>
            <a:r>
              <a:rPr lang="en-US" sz="1200" dirty="0" err="1">
                <a:latin typeface="Rubik"/>
                <a:ea typeface="Rubik"/>
                <a:cs typeface="Rubik"/>
                <a:sym typeface="Rubik"/>
              </a:rPr>
              <a:t>menyusun</a:t>
            </a:r>
            <a:r>
              <a:rPr lang="en-US" sz="1200" dirty="0">
                <a:latin typeface="Rubik"/>
                <a:ea typeface="Rubik"/>
                <a:cs typeface="Rubik"/>
                <a:sym typeface="Rubik"/>
              </a:rPr>
              <a:t> </a:t>
            </a:r>
            <a:r>
              <a:rPr lang="en-US" sz="1200" dirty="0" err="1">
                <a:latin typeface="Rubik"/>
                <a:ea typeface="Rubik"/>
                <a:cs typeface="Rubik"/>
                <a:sym typeface="Rubik"/>
              </a:rPr>
              <a:t>hasil</a:t>
            </a:r>
            <a:r>
              <a:rPr lang="en-US" sz="1200" dirty="0">
                <a:latin typeface="Rubik"/>
                <a:ea typeface="Rubik"/>
                <a:cs typeface="Rubik"/>
                <a:sym typeface="Rubik"/>
              </a:rPr>
              <a:t> </a:t>
            </a:r>
            <a:r>
              <a:rPr lang="en-US" sz="1200" dirty="0" err="1">
                <a:latin typeface="Rubik"/>
                <a:ea typeface="Rubik"/>
                <a:cs typeface="Rubik"/>
                <a:sym typeface="Rubik"/>
              </a:rPr>
              <a:t>pekerjaan</a:t>
            </a:r>
            <a:r>
              <a:rPr lang="en-US" sz="1200" dirty="0">
                <a:latin typeface="Rubik"/>
                <a:ea typeface="Rubik"/>
                <a:cs typeface="Rubik"/>
                <a:sym typeface="Rubik"/>
              </a:rPr>
              <a:t> </a:t>
            </a:r>
            <a:r>
              <a:rPr lang="en-US" sz="1200" dirty="0" err="1">
                <a:latin typeface="Rubik"/>
                <a:ea typeface="Rubik"/>
                <a:cs typeface="Rubik"/>
                <a:sym typeface="Rubik"/>
              </a:rPr>
              <a:t>dalam</a:t>
            </a:r>
            <a:r>
              <a:rPr lang="en-US" sz="1200" dirty="0">
                <a:latin typeface="Rubik"/>
                <a:ea typeface="Rubik"/>
                <a:cs typeface="Rubik"/>
                <a:sym typeface="Rubik"/>
              </a:rPr>
              <a:t> </a:t>
            </a:r>
            <a:r>
              <a:rPr lang="en-US" sz="1200" dirty="0" err="1">
                <a:latin typeface="Rubik"/>
                <a:ea typeface="Rubik"/>
                <a:cs typeface="Rubik"/>
                <a:sym typeface="Rubik"/>
              </a:rPr>
              <a:t>bentuk</a:t>
            </a:r>
            <a:r>
              <a:rPr lang="en-US" sz="1200" dirty="0">
                <a:latin typeface="Rubik"/>
                <a:ea typeface="Rubik"/>
                <a:cs typeface="Rubik"/>
                <a:sym typeface="Rubik"/>
              </a:rPr>
              <a:t> PPT dan video </a:t>
            </a:r>
            <a:r>
              <a:rPr lang="en-US" sz="1200" dirty="0" err="1">
                <a:latin typeface="Rubik"/>
                <a:ea typeface="Rubik"/>
                <a:cs typeface="Rubik"/>
                <a:sym typeface="Rubik"/>
              </a:rPr>
              <a:t>presentasi</a:t>
            </a:r>
            <a:r>
              <a:rPr lang="en-US" sz="1200" dirty="0">
                <a:latin typeface="Rubik"/>
                <a:ea typeface="Rubik"/>
                <a:cs typeface="Rubik"/>
                <a:sym typeface="Rubik"/>
              </a:rPr>
              <a:t> </a:t>
            </a:r>
            <a:r>
              <a:rPr lang="en-US" sz="1200" dirty="0" err="1">
                <a:latin typeface="Rubik"/>
                <a:ea typeface="Rubik"/>
                <a:cs typeface="Rubik"/>
                <a:sym typeface="Rubik"/>
              </a:rPr>
              <a:t>sebagai</a:t>
            </a:r>
            <a:r>
              <a:rPr lang="en-US" sz="1200" dirty="0">
                <a:latin typeface="Rubik"/>
                <a:ea typeface="Rubik"/>
                <a:cs typeface="Rubik"/>
                <a:sym typeface="Rubik"/>
              </a:rPr>
              <a:t> </a:t>
            </a:r>
            <a:r>
              <a:rPr lang="en-US" sz="1200" dirty="0" err="1">
                <a:latin typeface="Rubik"/>
                <a:ea typeface="Rubik"/>
                <a:cs typeface="Rubik"/>
                <a:sym typeface="Rubik"/>
              </a:rPr>
              <a:t>bentuk</a:t>
            </a:r>
            <a:r>
              <a:rPr lang="en-US" sz="1200" dirty="0">
                <a:latin typeface="Rubik"/>
                <a:ea typeface="Rubik"/>
                <a:cs typeface="Rubik"/>
                <a:sym typeface="Rubik"/>
              </a:rPr>
              <a:t> </a:t>
            </a:r>
            <a:r>
              <a:rPr lang="en-US" sz="1200" dirty="0" err="1">
                <a:latin typeface="Rubik"/>
                <a:ea typeface="Rubik"/>
                <a:cs typeface="Rubik"/>
                <a:sym typeface="Rubik"/>
              </a:rPr>
              <a:t>penjelasan</a:t>
            </a:r>
            <a:r>
              <a:rPr lang="en-US" sz="1200" dirty="0">
                <a:latin typeface="Rubik"/>
                <a:ea typeface="Rubik"/>
                <a:cs typeface="Rubik"/>
                <a:sym typeface="Rubik"/>
              </a:rPr>
              <a:t> </a:t>
            </a:r>
            <a:r>
              <a:rPr lang="en-US" sz="1200" dirty="0" err="1">
                <a:latin typeface="Rubik"/>
                <a:ea typeface="Rubik"/>
                <a:cs typeface="Rubik"/>
                <a:sym typeface="Rubik"/>
              </a:rPr>
              <a:t>proyek</a:t>
            </a:r>
            <a:r>
              <a:rPr lang="en-US" sz="1200" dirty="0">
                <a:latin typeface="Rubik"/>
                <a:ea typeface="Rubik"/>
                <a:cs typeface="Rubik"/>
                <a:sym typeface="Rubik"/>
              </a:rPr>
              <a:t> yang </a:t>
            </a:r>
            <a:r>
              <a:rPr lang="en-US" sz="1200" dirty="0" err="1">
                <a:latin typeface="Rubik"/>
                <a:ea typeface="Rubik"/>
                <a:cs typeface="Rubik"/>
                <a:sym typeface="Rubik"/>
              </a:rPr>
              <a:t>telah</a:t>
            </a:r>
            <a:r>
              <a:rPr lang="en-US" sz="1200" dirty="0">
                <a:latin typeface="Rubik"/>
                <a:ea typeface="Rubik"/>
                <a:cs typeface="Rubik"/>
                <a:sym typeface="Rubik"/>
              </a:rPr>
              <a:t> </a:t>
            </a:r>
            <a:r>
              <a:rPr lang="en-US" sz="1200" dirty="0" err="1">
                <a:latin typeface="Rubik"/>
                <a:ea typeface="Rubik"/>
                <a:cs typeface="Rubik"/>
                <a:sym typeface="Rubik"/>
              </a:rPr>
              <a:t>dikerjakan</a:t>
            </a:r>
            <a:r>
              <a:rPr lang="en-US" sz="1200" dirty="0">
                <a:latin typeface="Rubik"/>
                <a:ea typeface="Rubik"/>
                <a:cs typeface="Rubik"/>
                <a:sym typeface="Rubik"/>
              </a:rPr>
              <a:t>. Hasil </a:t>
            </a:r>
            <a:r>
              <a:rPr lang="en-US" sz="1200" dirty="0" err="1">
                <a:latin typeface="Rubik"/>
                <a:ea typeface="Rubik"/>
                <a:cs typeface="Rubik"/>
                <a:sym typeface="Rubik"/>
              </a:rPr>
              <a:t>ini</a:t>
            </a:r>
            <a:r>
              <a:rPr lang="en-US" sz="1200" dirty="0">
                <a:latin typeface="Rubik"/>
                <a:ea typeface="Rubik"/>
                <a:cs typeface="Rubik"/>
                <a:sym typeface="Rubik"/>
              </a:rPr>
              <a:t> </a:t>
            </a:r>
            <a:r>
              <a:rPr lang="en-US" sz="1200" dirty="0" err="1">
                <a:latin typeface="Rubik"/>
                <a:ea typeface="Rubik"/>
                <a:cs typeface="Rubik"/>
                <a:sym typeface="Rubik"/>
              </a:rPr>
              <a:t>kemudian</a:t>
            </a:r>
            <a:r>
              <a:rPr lang="en-US" sz="1200" dirty="0">
                <a:latin typeface="Rubik"/>
                <a:ea typeface="Rubik"/>
                <a:cs typeface="Rubik"/>
                <a:sym typeface="Rubik"/>
              </a:rPr>
              <a:t> </a:t>
            </a:r>
            <a:r>
              <a:rPr lang="en-US" sz="1200" dirty="0" err="1">
                <a:latin typeface="Rubik"/>
                <a:ea typeface="Rubik"/>
                <a:cs typeface="Rubik"/>
                <a:sym typeface="Rubik"/>
              </a:rPr>
              <a:t>diunggah</a:t>
            </a:r>
            <a:r>
              <a:rPr lang="en-US" sz="1200" dirty="0">
                <a:latin typeface="Rubik"/>
                <a:ea typeface="Rubik"/>
                <a:cs typeface="Rubik"/>
                <a:sym typeface="Rubik"/>
              </a:rPr>
              <a:t> </a:t>
            </a:r>
            <a:r>
              <a:rPr lang="en-US" sz="1200" dirty="0" err="1">
                <a:latin typeface="Rubik"/>
                <a:ea typeface="Rubik"/>
                <a:cs typeface="Rubik"/>
                <a:sym typeface="Rubik"/>
              </a:rPr>
              <a:t>ke</a:t>
            </a:r>
            <a:r>
              <a:rPr lang="en-US" sz="1200" dirty="0">
                <a:latin typeface="Rubik"/>
                <a:ea typeface="Rubik"/>
                <a:cs typeface="Rubik"/>
                <a:sym typeface="Rubik"/>
              </a:rPr>
              <a:t> </a:t>
            </a:r>
            <a:r>
              <a:rPr lang="en-US" sz="1200" dirty="0" err="1">
                <a:latin typeface="Rubik"/>
                <a:ea typeface="Rubik"/>
                <a:cs typeface="Rubik"/>
                <a:sym typeface="Rubik"/>
              </a:rPr>
              <a:t>laman</a:t>
            </a:r>
            <a:r>
              <a:rPr lang="en-US" sz="1200" dirty="0">
                <a:latin typeface="Rubik"/>
                <a:ea typeface="Rubik"/>
                <a:cs typeface="Rubik"/>
                <a:sym typeface="Rubik"/>
              </a:rPr>
              <a:t> GitHub dan </a:t>
            </a:r>
            <a:r>
              <a:rPr lang="en-US" sz="1200" dirty="0" err="1">
                <a:latin typeface="Rubik"/>
                <a:ea typeface="Rubik"/>
                <a:cs typeface="Rubik"/>
                <a:sym typeface="Rubik"/>
              </a:rPr>
              <a:t>disertai</a:t>
            </a:r>
            <a:r>
              <a:rPr lang="en-US" sz="1200" dirty="0">
                <a:latin typeface="Rubik"/>
                <a:ea typeface="Rubik"/>
                <a:cs typeface="Rubik"/>
                <a:sym typeface="Rubik"/>
              </a:rPr>
              <a:t> </a:t>
            </a:r>
            <a:r>
              <a:rPr lang="en-US" sz="1200" dirty="0" err="1">
                <a:latin typeface="Rubik"/>
                <a:ea typeface="Rubik"/>
                <a:cs typeface="Rubik"/>
                <a:sym typeface="Rubik"/>
              </a:rPr>
              <a:t>laporan</a:t>
            </a:r>
            <a:r>
              <a:rPr lang="en-US" sz="1200" dirty="0">
                <a:latin typeface="Rubik"/>
                <a:ea typeface="Rubik"/>
                <a:cs typeface="Rubik"/>
                <a:sym typeface="Rubik"/>
              </a:rPr>
              <a:t> </a:t>
            </a:r>
            <a:r>
              <a:rPr lang="en-US" sz="1200" dirty="0" err="1">
                <a:latin typeface="Rubik"/>
                <a:ea typeface="Rubik"/>
                <a:cs typeface="Rubik"/>
                <a:sym typeface="Rubik"/>
              </a:rPr>
              <a:t>akhir</a:t>
            </a:r>
            <a:r>
              <a:rPr lang="en-US" sz="1200" dirty="0">
                <a:latin typeface="Rubik"/>
                <a:ea typeface="Rubik"/>
                <a:cs typeface="Rubik"/>
                <a:sym typeface="Rubik"/>
              </a:rPr>
              <a:t>.</a:t>
            </a:r>
            <a:endParaRPr sz="1200" i="0" u="none" strike="noStrike" cap="none" dirty="0">
              <a:solidFill>
                <a:srgbClr val="000000"/>
              </a:solidFill>
              <a:latin typeface="Rubik"/>
              <a:ea typeface="Rubik"/>
              <a:cs typeface="Rubik"/>
              <a:sym typeface="Rubik"/>
            </a:endParaRPr>
          </a:p>
        </p:txBody>
      </p:sp>
    </p:spTree>
    <p:extLst>
      <p:ext uri="{BB962C8B-B14F-4D97-AF65-F5344CB8AC3E}">
        <p14:creationId xmlns:p14="http://schemas.microsoft.com/office/powerpoint/2010/main" val="20968697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g23ec2985a68_1_33"/>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9" name="Google Shape;119;g23ec2985a68_1_3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a:pPr>
            <a:r>
              <a:rPr lang="en" sz="2700" b="1" dirty="0">
                <a:latin typeface="Rubik"/>
                <a:ea typeface="Rubik"/>
                <a:cs typeface="Rubik"/>
                <a:sym typeface="Rubik"/>
              </a:rPr>
              <a:t>Importing Dataset to BigQuery</a:t>
            </a:r>
            <a:endParaRPr sz="2700" b="1" i="0" u="none" strike="noStrike" cap="none" dirty="0">
              <a:solidFill>
                <a:srgbClr val="000000"/>
              </a:solidFill>
              <a:latin typeface="Rubik"/>
              <a:ea typeface="Rubik"/>
              <a:cs typeface="Rubik"/>
              <a:sym typeface="Rubik"/>
            </a:endParaRPr>
          </a:p>
        </p:txBody>
      </p:sp>
      <p:pic>
        <p:nvPicPr>
          <p:cNvPr id="3" name="Picture 2">
            <a:extLst>
              <a:ext uri="{FF2B5EF4-FFF2-40B4-BE49-F238E27FC236}">
                <a16:creationId xmlns:a16="http://schemas.microsoft.com/office/drawing/2014/main" id="{CA821C77-05BE-7899-4F75-FC17F9CF404C}"/>
              </a:ext>
            </a:extLst>
          </p:cNvPr>
          <p:cNvPicPr>
            <a:picLocks noChangeAspect="1"/>
          </p:cNvPicPr>
          <p:nvPr/>
        </p:nvPicPr>
        <p:blipFill>
          <a:blip r:embed="rId5"/>
          <a:stretch>
            <a:fillRect/>
          </a:stretch>
        </p:blipFill>
        <p:spPr>
          <a:xfrm>
            <a:off x="3173046" y="1439061"/>
            <a:ext cx="5355771" cy="2621980"/>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pic>
        <p:nvPicPr>
          <p:cNvPr id="5" name="Picture 4">
            <a:extLst>
              <a:ext uri="{FF2B5EF4-FFF2-40B4-BE49-F238E27FC236}">
                <a16:creationId xmlns:a16="http://schemas.microsoft.com/office/drawing/2014/main" id="{80D47244-9983-82A0-AF19-5AF5409656DA}"/>
              </a:ext>
            </a:extLst>
          </p:cNvPr>
          <p:cNvPicPr>
            <a:picLocks noChangeAspect="1"/>
          </p:cNvPicPr>
          <p:nvPr/>
        </p:nvPicPr>
        <p:blipFill>
          <a:blip r:embed="rId6"/>
          <a:stretch>
            <a:fillRect/>
          </a:stretch>
        </p:blipFill>
        <p:spPr>
          <a:xfrm>
            <a:off x="5487888" y="2571750"/>
            <a:ext cx="1419423" cy="619211"/>
          </a:xfrm>
          <a:prstGeom prst="rect">
            <a:avLst/>
          </a:prstGeom>
          <a:ln>
            <a:noFill/>
          </a:ln>
          <a:effectLst>
            <a:outerShdw blurRad="292100" dist="139700" dir="2700000" algn="tl" rotWithShape="0">
              <a:srgbClr val="333333">
                <a:alpha val="65000"/>
              </a:srgbClr>
            </a:outerShdw>
          </a:effectLst>
        </p:spPr>
      </p:pic>
      <p:sp>
        <p:nvSpPr>
          <p:cNvPr id="6" name="Rectangle 5">
            <a:extLst>
              <a:ext uri="{FF2B5EF4-FFF2-40B4-BE49-F238E27FC236}">
                <a16:creationId xmlns:a16="http://schemas.microsoft.com/office/drawing/2014/main" id="{5AA9B825-AF1C-08BC-B85B-C6B7529DB1EB}"/>
              </a:ext>
            </a:extLst>
          </p:cNvPr>
          <p:cNvSpPr/>
          <p:nvPr/>
        </p:nvSpPr>
        <p:spPr>
          <a:xfrm>
            <a:off x="4064000" y="2075543"/>
            <a:ext cx="449943" cy="190343"/>
          </a:xfrm>
          <a:prstGeom prst="rect">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D"/>
          </a:p>
        </p:txBody>
      </p:sp>
      <p:cxnSp>
        <p:nvCxnSpPr>
          <p:cNvPr id="8" name="Straight Arrow Connector 7">
            <a:extLst>
              <a:ext uri="{FF2B5EF4-FFF2-40B4-BE49-F238E27FC236}">
                <a16:creationId xmlns:a16="http://schemas.microsoft.com/office/drawing/2014/main" id="{EC21EECB-5CCF-B1B8-8A81-D84E586D2DB5}"/>
              </a:ext>
            </a:extLst>
          </p:cNvPr>
          <p:cNvCxnSpPr>
            <a:cxnSpLocks/>
          </p:cNvCxnSpPr>
          <p:nvPr/>
        </p:nvCxnSpPr>
        <p:spPr>
          <a:xfrm>
            <a:off x="4513943" y="2358571"/>
            <a:ext cx="834571" cy="442686"/>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0" name="Google Shape;120;g23ec2985a68_1_33">
            <a:extLst>
              <a:ext uri="{FF2B5EF4-FFF2-40B4-BE49-F238E27FC236}">
                <a16:creationId xmlns:a16="http://schemas.microsoft.com/office/drawing/2014/main" id="{B2147AA6-F730-F050-97CD-082D5FDBF6C6}"/>
              </a:ext>
            </a:extLst>
          </p:cNvPr>
          <p:cNvSpPr txBox="1"/>
          <p:nvPr/>
        </p:nvSpPr>
        <p:spPr>
          <a:xfrm>
            <a:off x="553217" y="2542816"/>
            <a:ext cx="2619829" cy="400079"/>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57150" marR="0" lvl="0" algn="l" rtl="0">
              <a:lnSpc>
                <a:spcPct val="100000"/>
              </a:lnSpc>
              <a:spcBef>
                <a:spcPts val="0"/>
              </a:spcBef>
              <a:spcAft>
                <a:spcPts val="0"/>
              </a:spcAft>
              <a:buClr>
                <a:srgbClr val="000000"/>
              </a:buClr>
              <a:buSzPts val="2700"/>
            </a:pPr>
            <a:r>
              <a:rPr lang="en-US" dirty="0">
                <a:latin typeface="Rubik"/>
                <a:ea typeface="Rubik"/>
                <a:cs typeface="Rubik"/>
                <a:sym typeface="Rubik"/>
              </a:rPr>
              <a:t>1. </a:t>
            </a:r>
            <a:r>
              <a:rPr lang="en-US" dirty="0" err="1">
                <a:latin typeface="Rubik"/>
                <a:ea typeface="Rubik"/>
                <a:cs typeface="Rubik"/>
                <a:sym typeface="Rubik"/>
              </a:rPr>
              <a:t>Klik</a:t>
            </a:r>
            <a:r>
              <a:rPr lang="en-US" dirty="0">
                <a:latin typeface="Rubik"/>
                <a:ea typeface="Rubik"/>
                <a:cs typeface="Rubik"/>
                <a:sym typeface="Rubik"/>
              </a:rPr>
              <a:t> pada </a:t>
            </a:r>
            <a:r>
              <a:rPr lang="en-US" dirty="0" err="1">
                <a:latin typeface="Rubik"/>
                <a:ea typeface="Rubik"/>
                <a:cs typeface="Rubik"/>
                <a:sym typeface="Rubik"/>
              </a:rPr>
              <a:t>pilihan</a:t>
            </a:r>
            <a:r>
              <a:rPr lang="en-US" dirty="0">
                <a:latin typeface="Rubik"/>
                <a:ea typeface="Rubik"/>
                <a:cs typeface="Rubik"/>
                <a:sym typeface="Rubik"/>
              </a:rPr>
              <a:t> “Add Data”</a:t>
            </a:r>
            <a:endParaRPr i="0" u="none" strike="noStrike" cap="none" dirty="0">
              <a:solidFill>
                <a:srgbClr val="000000"/>
              </a:solidFill>
              <a:latin typeface="Rubik"/>
              <a:ea typeface="Rubik"/>
              <a:cs typeface="Rubik"/>
              <a:sym typeface="Rubik"/>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a:extLst>
            <a:ext uri="{FF2B5EF4-FFF2-40B4-BE49-F238E27FC236}">
              <a16:creationId xmlns:a16="http://schemas.microsoft.com/office/drawing/2014/main" id="{468D0AF4-9587-D7FD-FD21-F848F1688EF2}"/>
            </a:ext>
          </a:extLst>
        </p:cNvPr>
        <p:cNvGrpSpPr/>
        <p:nvPr/>
      </p:nvGrpSpPr>
      <p:grpSpPr>
        <a:xfrm>
          <a:off x="0" y="0"/>
          <a:ext cx="0" cy="0"/>
          <a:chOff x="0" y="0"/>
          <a:chExt cx="0" cy="0"/>
        </a:xfrm>
      </p:grpSpPr>
      <p:pic>
        <p:nvPicPr>
          <p:cNvPr id="118" name="Google Shape;118;g23ec2985a68_1_33">
            <a:extLst>
              <a:ext uri="{FF2B5EF4-FFF2-40B4-BE49-F238E27FC236}">
                <a16:creationId xmlns:a16="http://schemas.microsoft.com/office/drawing/2014/main" id="{ABF1B365-C514-4DA6-242A-61675C147543}"/>
              </a:ext>
            </a:extLst>
          </p:cNvPr>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9" name="Google Shape;119;g23ec2985a68_1_33">
            <a:extLst>
              <a:ext uri="{FF2B5EF4-FFF2-40B4-BE49-F238E27FC236}">
                <a16:creationId xmlns:a16="http://schemas.microsoft.com/office/drawing/2014/main" id="{B4C1B167-ECD2-1891-2AF0-C5477122AB1D}"/>
              </a:ext>
            </a:extLst>
          </p:cNvPr>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a:extLst>
              <a:ext uri="{FF2B5EF4-FFF2-40B4-BE49-F238E27FC236}">
                <a16:creationId xmlns:a16="http://schemas.microsoft.com/office/drawing/2014/main" id="{A32F868A-09C1-3B28-72D1-47E007C38F5B}"/>
              </a:ext>
            </a:extLst>
          </p:cNvPr>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a:pPr>
            <a:r>
              <a:rPr lang="en" sz="2700" b="1" dirty="0">
                <a:latin typeface="Rubik"/>
                <a:ea typeface="Rubik"/>
                <a:cs typeface="Rubik"/>
                <a:sym typeface="Rubik"/>
              </a:rPr>
              <a:t>Importing Dataset to BigQuery</a:t>
            </a:r>
            <a:endParaRPr sz="2700" b="1" i="0" u="none" strike="noStrike" cap="none" dirty="0">
              <a:solidFill>
                <a:srgbClr val="000000"/>
              </a:solidFill>
              <a:latin typeface="Rubik"/>
              <a:ea typeface="Rubik"/>
              <a:cs typeface="Rubik"/>
              <a:sym typeface="Rubik"/>
            </a:endParaRPr>
          </a:p>
        </p:txBody>
      </p:sp>
      <p:sp>
        <p:nvSpPr>
          <p:cNvPr id="10" name="Google Shape;120;g23ec2985a68_1_33">
            <a:extLst>
              <a:ext uri="{FF2B5EF4-FFF2-40B4-BE49-F238E27FC236}">
                <a16:creationId xmlns:a16="http://schemas.microsoft.com/office/drawing/2014/main" id="{BC64B9A4-3C0F-007A-B227-66CFE99E6B44}"/>
              </a:ext>
            </a:extLst>
          </p:cNvPr>
          <p:cNvSpPr txBox="1"/>
          <p:nvPr/>
        </p:nvSpPr>
        <p:spPr>
          <a:xfrm>
            <a:off x="553217" y="2542816"/>
            <a:ext cx="2619829" cy="400079"/>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57150" marR="0" lvl="0" algn="l" rtl="0">
              <a:lnSpc>
                <a:spcPct val="100000"/>
              </a:lnSpc>
              <a:spcBef>
                <a:spcPts val="0"/>
              </a:spcBef>
              <a:spcAft>
                <a:spcPts val="0"/>
              </a:spcAft>
              <a:buClr>
                <a:srgbClr val="000000"/>
              </a:buClr>
              <a:buSzPts val="2700"/>
            </a:pPr>
            <a:r>
              <a:rPr lang="en-US" dirty="0">
                <a:latin typeface="Rubik"/>
                <a:ea typeface="Rubik"/>
                <a:cs typeface="Rubik"/>
                <a:sym typeface="Rubik"/>
              </a:rPr>
              <a:t>2. </a:t>
            </a:r>
            <a:r>
              <a:rPr lang="en-US" dirty="0" err="1">
                <a:latin typeface="Rubik"/>
                <a:ea typeface="Rubik"/>
                <a:cs typeface="Rubik"/>
                <a:sym typeface="Rubik"/>
              </a:rPr>
              <a:t>Pilihlah</a:t>
            </a:r>
            <a:r>
              <a:rPr lang="en-US" dirty="0">
                <a:latin typeface="Rubik"/>
                <a:ea typeface="Rubik"/>
                <a:cs typeface="Rubik"/>
                <a:sym typeface="Rubik"/>
              </a:rPr>
              <a:t> </a:t>
            </a:r>
            <a:r>
              <a:rPr lang="en-US" dirty="0" err="1">
                <a:latin typeface="Rubik"/>
                <a:ea typeface="Rubik"/>
                <a:cs typeface="Rubik"/>
                <a:sym typeface="Rubik"/>
              </a:rPr>
              <a:t>bagian</a:t>
            </a:r>
            <a:r>
              <a:rPr lang="en-US" dirty="0">
                <a:latin typeface="Rubik"/>
                <a:ea typeface="Rubik"/>
                <a:cs typeface="Rubik"/>
                <a:sym typeface="Rubik"/>
              </a:rPr>
              <a:t> “Local File” </a:t>
            </a:r>
            <a:endParaRPr i="0" u="none" strike="noStrike" cap="none" dirty="0">
              <a:solidFill>
                <a:srgbClr val="000000"/>
              </a:solidFill>
              <a:latin typeface="Rubik"/>
              <a:ea typeface="Rubik"/>
              <a:cs typeface="Rubik"/>
              <a:sym typeface="Rubik"/>
            </a:endParaRPr>
          </a:p>
        </p:txBody>
      </p:sp>
      <p:pic>
        <p:nvPicPr>
          <p:cNvPr id="4" name="Picture 3">
            <a:extLst>
              <a:ext uri="{FF2B5EF4-FFF2-40B4-BE49-F238E27FC236}">
                <a16:creationId xmlns:a16="http://schemas.microsoft.com/office/drawing/2014/main" id="{B2DF2E6B-840F-5E21-A407-2CAC533D9DC3}"/>
              </a:ext>
            </a:extLst>
          </p:cNvPr>
          <p:cNvPicPr>
            <a:picLocks noChangeAspect="1"/>
          </p:cNvPicPr>
          <p:nvPr/>
        </p:nvPicPr>
        <p:blipFill>
          <a:blip r:embed="rId5"/>
          <a:stretch>
            <a:fillRect/>
          </a:stretch>
        </p:blipFill>
        <p:spPr>
          <a:xfrm>
            <a:off x="3199564" y="1603830"/>
            <a:ext cx="5274273" cy="2583541"/>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A9BFA4A8-424F-A6C0-F39B-6E51AFC136FD}"/>
              </a:ext>
            </a:extLst>
          </p:cNvPr>
          <p:cNvPicPr>
            <a:picLocks noChangeAspect="1"/>
          </p:cNvPicPr>
          <p:nvPr/>
        </p:nvPicPr>
        <p:blipFill>
          <a:blip r:embed="rId6"/>
          <a:stretch>
            <a:fillRect/>
          </a:stretch>
        </p:blipFill>
        <p:spPr>
          <a:xfrm>
            <a:off x="4020876" y="2392041"/>
            <a:ext cx="2147695" cy="1366218"/>
          </a:xfrm>
          <a:prstGeom prst="rect">
            <a:avLst/>
          </a:prstGeom>
          <a:ln>
            <a:noFill/>
          </a:ln>
          <a:effectLst>
            <a:outerShdw blurRad="292100" dist="139700" dir="2700000" algn="tl" rotWithShape="0">
              <a:srgbClr val="333333">
                <a:alpha val="65000"/>
              </a:srgbClr>
            </a:outerShdw>
          </a:effectLst>
        </p:spPr>
      </p:pic>
      <p:sp>
        <p:nvSpPr>
          <p:cNvPr id="13" name="Rectangle 12">
            <a:extLst>
              <a:ext uri="{FF2B5EF4-FFF2-40B4-BE49-F238E27FC236}">
                <a16:creationId xmlns:a16="http://schemas.microsoft.com/office/drawing/2014/main" id="{13C61232-FF4E-B822-EA76-312DB8A4FC3A}"/>
              </a:ext>
            </a:extLst>
          </p:cNvPr>
          <p:cNvSpPr/>
          <p:nvPr/>
        </p:nvSpPr>
        <p:spPr>
          <a:xfrm>
            <a:off x="7242629" y="2300514"/>
            <a:ext cx="1095828" cy="732972"/>
          </a:xfrm>
          <a:prstGeom prst="rect">
            <a:avLst/>
          </a:prstGeom>
          <a:noFill/>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D"/>
          </a:p>
        </p:txBody>
      </p:sp>
      <p:cxnSp>
        <p:nvCxnSpPr>
          <p:cNvPr id="15" name="Straight Arrow Connector 14">
            <a:extLst>
              <a:ext uri="{FF2B5EF4-FFF2-40B4-BE49-F238E27FC236}">
                <a16:creationId xmlns:a16="http://schemas.microsoft.com/office/drawing/2014/main" id="{85FEE426-03AD-B7D1-F618-9ADAC6999DB8}"/>
              </a:ext>
            </a:extLst>
          </p:cNvPr>
          <p:cNvCxnSpPr/>
          <p:nvPr/>
        </p:nvCxnSpPr>
        <p:spPr>
          <a:xfrm flipH="1">
            <a:off x="6255657" y="2808514"/>
            <a:ext cx="899886" cy="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0805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a:extLst>
            <a:ext uri="{FF2B5EF4-FFF2-40B4-BE49-F238E27FC236}">
              <a16:creationId xmlns:a16="http://schemas.microsoft.com/office/drawing/2014/main" id="{34E61FA3-989D-C29A-CC1B-D52BD3376106}"/>
            </a:ext>
          </a:extLst>
        </p:cNvPr>
        <p:cNvGrpSpPr/>
        <p:nvPr/>
      </p:nvGrpSpPr>
      <p:grpSpPr>
        <a:xfrm>
          <a:off x="0" y="0"/>
          <a:ext cx="0" cy="0"/>
          <a:chOff x="0" y="0"/>
          <a:chExt cx="0" cy="0"/>
        </a:xfrm>
      </p:grpSpPr>
      <p:pic>
        <p:nvPicPr>
          <p:cNvPr id="118" name="Google Shape;118;g23ec2985a68_1_33">
            <a:extLst>
              <a:ext uri="{FF2B5EF4-FFF2-40B4-BE49-F238E27FC236}">
                <a16:creationId xmlns:a16="http://schemas.microsoft.com/office/drawing/2014/main" id="{E0C4AF09-F4F9-4CCF-91C9-042A29E9F6E2}"/>
              </a:ext>
            </a:extLst>
          </p:cNvPr>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9" name="Google Shape;119;g23ec2985a68_1_33">
            <a:extLst>
              <a:ext uri="{FF2B5EF4-FFF2-40B4-BE49-F238E27FC236}">
                <a16:creationId xmlns:a16="http://schemas.microsoft.com/office/drawing/2014/main" id="{11A441FD-2038-91D2-9883-9C0AD038BDC7}"/>
              </a:ext>
            </a:extLst>
          </p:cNvPr>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a:extLst>
              <a:ext uri="{FF2B5EF4-FFF2-40B4-BE49-F238E27FC236}">
                <a16:creationId xmlns:a16="http://schemas.microsoft.com/office/drawing/2014/main" id="{EECD5624-B0D1-6C45-6F94-1954F5853A7B}"/>
              </a:ext>
            </a:extLst>
          </p:cNvPr>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a:pPr>
            <a:r>
              <a:rPr lang="en" sz="2700" b="1" dirty="0">
                <a:latin typeface="Rubik"/>
                <a:ea typeface="Rubik"/>
                <a:cs typeface="Rubik"/>
                <a:sym typeface="Rubik"/>
              </a:rPr>
              <a:t>Importing Dataset to BigQuery</a:t>
            </a:r>
            <a:endParaRPr sz="2700" b="1" i="0" u="none" strike="noStrike" cap="none" dirty="0">
              <a:solidFill>
                <a:srgbClr val="000000"/>
              </a:solidFill>
              <a:latin typeface="Rubik"/>
              <a:ea typeface="Rubik"/>
              <a:cs typeface="Rubik"/>
              <a:sym typeface="Rubik"/>
            </a:endParaRPr>
          </a:p>
        </p:txBody>
      </p:sp>
      <p:sp>
        <p:nvSpPr>
          <p:cNvPr id="10" name="Google Shape;120;g23ec2985a68_1_33">
            <a:extLst>
              <a:ext uri="{FF2B5EF4-FFF2-40B4-BE49-F238E27FC236}">
                <a16:creationId xmlns:a16="http://schemas.microsoft.com/office/drawing/2014/main" id="{88212F00-2ED4-4118-D1DB-45F00D882E3F}"/>
              </a:ext>
            </a:extLst>
          </p:cNvPr>
          <p:cNvSpPr txBox="1"/>
          <p:nvPr/>
        </p:nvSpPr>
        <p:spPr>
          <a:xfrm>
            <a:off x="553217" y="1832989"/>
            <a:ext cx="2654440" cy="2123628"/>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57150" marR="0" lvl="0" algn="just" rtl="0">
              <a:lnSpc>
                <a:spcPct val="100000"/>
              </a:lnSpc>
              <a:spcBef>
                <a:spcPts val="0"/>
              </a:spcBef>
              <a:spcAft>
                <a:spcPts val="0"/>
              </a:spcAft>
              <a:buClr>
                <a:srgbClr val="000000"/>
              </a:buClr>
              <a:buSzPts val="2700"/>
            </a:pPr>
            <a:r>
              <a:rPr lang="en-US" dirty="0">
                <a:latin typeface="Rubik"/>
                <a:ea typeface="Rubik"/>
                <a:cs typeface="Rubik"/>
                <a:sym typeface="Rubik"/>
              </a:rPr>
              <a:t>3. Masukkan file data pada </a:t>
            </a:r>
            <a:r>
              <a:rPr lang="en-US" dirty="0" err="1">
                <a:latin typeface="Rubik"/>
                <a:ea typeface="Rubik"/>
                <a:cs typeface="Rubik"/>
                <a:sym typeface="Rubik"/>
              </a:rPr>
              <a:t>kolom</a:t>
            </a:r>
            <a:r>
              <a:rPr lang="en-US" dirty="0">
                <a:latin typeface="Rubik"/>
                <a:ea typeface="Rubik"/>
                <a:cs typeface="Rubik"/>
                <a:sym typeface="Rubik"/>
              </a:rPr>
              <a:t> “Select File” </a:t>
            </a:r>
            <a:r>
              <a:rPr lang="en-US" dirty="0" err="1">
                <a:latin typeface="Rubik"/>
                <a:ea typeface="Rubik"/>
                <a:cs typeface="Rubik"/>
                <a:sym typeface="Rubik"/>
              </a:rPr>
              <a:t>lalu</a:t>
            </a:r>
            <a:r>
              <a:rPr lang="en-US" dirty="0">
                <a:latin typeface="Rubik"/>
                <a:ea typeface="Rubik"/>
                <a:cs typeface="Rubik"/>
                <a:sym typeface="Rubik"/>
              </a:rPr>
              <a:t> </a:t>
            </a:r>
            <a:r>
              <a:rPr lang="en-US" dirty="0" err="1">
                <a:latin typeface="Rubik"/>
                <a:ea typeface="Rubik"/>
                <a:cs typeface="Rubik"/>
                <a:sym typeface="Rubik"/>
              </a:rPr>
              <a:t>pilih</a:t>
            </a:r>
            <a:r>
              <a:rPr lang="en-US" dirty="0">
                <a:latin typeface="Rubik"/>
                <a:ea typeface="Rubik"/>
                <a:cs typeface="Rubik"/>
                <a:sym typeface="Rubik"/>
              </a:rPr>
              <a:t> “Format File” CSV.</a:t>
            </a:r>
          </a:p>
          <a:p>
            <a:pPr marL="57150" marR="0" lvl="0" algn="just" rtl="0">
              <a:lnSpc>
                <a:spcPct val="100000"/>
              </a:lnSpc>
              <a:spcBef>
                <a:spcPts val="0"/>
              </a:spcBef>
              <a:spcAft>
                <a:spcPts val="0"/>
              </a:spcAft>
              <a:buClr>
                <a:srgbClr val="000000"/>
              </a:buClr>
              <a:buSzPts val="2700"/>
            </a:pPr>
            <a:r>
              <a:rPr lang="en-US" dirty="0">
                <a:latin typeface="Rubik"/>
                <a:ea typeface="Rubik"/>
                <a:cs typeface="Rubik"/>
                <a:sym typeface="Rubik"/>
              </a:rPr>
              <a:t>4. </a:t>
            </a:r>
            <a:r>
              <a:rPr lang="en-US" dirty="0" err="1">
                <a:latin typeface="Rubik"/>
                <a:ea typeface="Rubik"/>
                <a:cs typeface="Rubik"/>
                <a:sym typeface="Rubik"/>
              </a:rPr>
              <a:t>Berikan</a:t>
            </a:r>
            <a:r>
              <a:rPr lang="en-US" dirty="0">
                <a:latin typeface="Rubik"/>
                <a:ea typeface="Rubik"/>
                <a:cs typeface="Rubik"/>
                <a:sym typeface="Rubik"/>
              </a:rPr>
              <a:t> nama file </a:t>
            </a:r>
            <a:r>
              <a:rPr lang="en-US" dirty="0" err="1">
                <a:latin typeface="Rubik"/>
                <a:ea typeface="Rubik"/>
                <a:cs typeface="Rubik"/>
                <a:sym typeface="Rubik"/>
              </a:rPr>
              <a:t>sesuai</a:t>
            </a:r>
            <a:r>
              <a:rPr lang="en-US" dirty="0">
                <a:latin typeface="Rubik"/>
                <a:ea typeface="Rubik"/>
                <a:cs typeface="Rubik"/>
                <a:sym typeface="Rubik"/>
              </a:rPr>
              <a:t> </a:t>
            </a:r>
            <a:r>
              <a:rPr lang="en-US" dirty="0" err="1">
                <a:latin typeface="Rubik"/>
                <a:ea typeface="Rubik"/>
                <a:cs typeface="Rubik"/>
                <a:sym typeface="Rubik"/>
              </a:rPr>
              <a:t>dengan</a:t>
            </a:r>
            <a:r>
              <a:rPr lang="en-US" dirty="0">
                <a:latin typeface="Rubik"/>
                <a:ea typeface="Rubik"/>
                <a:cs typeface="Rubik"/>
                <a:sym typeface="Rubik"/>
              </a:rPr>
              <a:t> </a:t>
            </a:r>
            <a:r>
              <a:rPr lang="en-US" dirty="0" err="1">
                <a:latin typeface="Rubik"/>
                <a:ea typeface="Rubik"/>
                <a:cs typeface="Rubik"/>
                <a:sym typeface="Rubik"/>
              </a:rPr>
              <a:t>keterangan</a:t>
            </a:r>
            <a:r>
              <a:rPr lang="en-US" dirty="0">
                <a:latin typeface="Rubik"/>
                <a:ea typeface="Rubik"/>
                <a:cs typeface="Rubik"/>
                <a:sym typeface="Rubik"/>
              </a:rPr>
              <a:t> yang </a:t>
            </a:r>
            <a:r>
              <a:rPr lang="en-US" dirty="0" err="1">
                <a:latin typeface="Rubik"/>
                <a:ea typeface="Rubik"/>
                <a:cs typeface="Rubik"/>
                <a:sym typeface="Rubik"/>
              </a:rPr>
              <a:t>dituju</a:t>
            </a:r>
            <a:r>
              <a:rPr lang="en-US" dirty="0">
                <a:latin typeface="Rubik"/>
                <a:ea typeface="Rubik"/>
                <a:cs typeface="Rubik"/>
                <a:sym typeface="Rubik"/>
              </a:rPr>
              <a:t>.</a:t>
            </a:r>
          </a:p>
          <a:p>
            <a:pPr marL="57150" marR="0" lvl="0" algn="just" rtl="0">
              <a:lnSpc>
                <a:spcPct val="100000"/>
              </a:lnSpc>
              <a:spcBef>
                <a:spcPts val="0"/>
              </a:spcBef>
              <a:spcAft>
                <a:spcPts val="0"/>
              </a:spcAft>
              <a:buClr>
                <a:srgbClr val="000000"/>
              </a:buClr>
              <a:buSzPts val="2700"/>
            </a:pPr>
            <a:r>
              <a:rPr lang="en-US" dirty="0">
                <a:latin typeface="Rubik"/>
                <a:ea typeface="Rubik"/>
                <a:cs typeface="Rubik"/>
                <a:sym typeface="Rubik"/>
              </a:rPr>
              <a:t>5. </a:t>
            </a:r>
            <a:r>
              <a:rPr lang="en-US" dirty="0" err="1">
                <a:latin typeface="Rubik"/>
                <a:ea typeface="Rubik"/>
                <a:cs typeface="Rubik"/>
                <a:sym typeface="Rubik"/>
              </a:rPr>
              <a:t>Klik</a:t>
            </a:r>
            <a:r>
              <a:rPr lang="en-US" dirty="0">
                <a:latin typeface="Rubik"/>
                <a:ea typeface="Rubik"/>
                <a:cs typeface="Rubik"/>
                <a:sym typeface="Rubik"/>
              </a:rPr>
              <a:t> “Turn On” pada “Auto Detect Schema”.</a:t>
            </a:r>
          </a:p>
          <a:p>
            <a:pPr marL="57150" marR="0" lvl="0" algn="just" rtl="0">
              <a:lnSpc>
                <a:spcPct val="100000"/>
              </a:lnSpc>
              <a:spcBef>
                <a:spcPts val="0"/>
              </a:spcBef>
              <a:spcAft>
                <a:spcPts val="0"/>
              </a:spcAft>
              <a:buClr>
                <a:srgbClr val="000000"/>
              </a:buClr>
              <a:buSzPts val="2700"/>
            </a:pPr>
            <a:r>
              <a:rPr lang="en-US" dirty="0">
                <a:latin typeface="Rubik"/>
                <a:ea typeface="Rubik"/>
                <a:cs typeface="Rubik"/>
                <a:sym typeface="Rubik"/>
              </a:rPr>
              <a:t>6. Lalu, </a:t>
            </a:r>
            <a:r>
              <a:rPr lang="en-US" dirty="0" err="1">
                <a:latin typeface="Rubik"/>
                <a:ea typeface="Rubik"/>
                <a:cs typeface="Rubik"/>
                <a:sym typeface="Rubik"/>
              </a:rPr>
              <a:t>klik</a:t>
            </a:r>
            <a:r>
              <a:rPr lang="en-US" dirty="0">
                <a:latin typeface="Rubik"/>
                <a:ea typeface="Rubik"/>
                <a:cs typeface="Rubik"/>
                <a:sym typeface="Rubik"/>
              </a:rPr>
              <a:t> “Create Table”.</a:t>
            </a:r>
          </a:p>
        </p:txBody>
      </p:sp>
      <p:pic>
        <p:nvPicPr>
          <p:cNvPr id="3" name="Picture 2">
            <a:extLst>
              <a:ext uri="{FF2B5EF4-FFF2-40B4-BE49-F238E27FC236}">
                <a16:creationId xmlns:a16="http://schemas.microsoft.com/office/drawing/2014/main" id="{F36090F2-101B-E3C4-CEFC-D64DD3C463D2}"/>
              </a:ext>
            </a:extLst>
          </p:cNvPr>
          <p:cNvPicPr>
            <a:picLocks noChangeAspect="1"/>
          </p:cNvPicPr>
          <p:nvPr/>
        </p:nvPicPr>
        <p:blipFill>
          <a:blip r:embed="rId5"/>
          <a:srcRect t="1049"/>
          <a:stretch/>
        </p:blipFill>
        <p:spPr>
          <a:xfrm>
            <a:off x="3425110" y="1503303"/>
            <a:ext cx="5165673" cy="253840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8492507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1471</TotalTime>
  <Words>1039</Words>
  <Application>Microsoft Office PowerPoint</Application>
  <PresentationFormat>On-screen Show (16:9)</PresentationFormat>
  <Paragraphs>97</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Rubik SemiBold</vt:lpstr>
      <vt:lpstr>Rubik Medium</vt:lpstr>
      <vt:lpstr>Rubik Light</vt:lpstr>
      <vt:lpstr>Rubik</vt: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tita naura</dc:creator>
  <cp:lastModifiedBy>tita naura</cp:lastModifiedBy>
  <cp:revision>5</cp:revision>
  <dcterms:modified xsi:type="dcterms:W3CDTF">2025-05-15T13:06:59Z</dcterms:modified>
</cp:coreProperties>
</file>